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86" r:id="rId2"/>
  </p:sldMasterIdLst>
  <p:notesMasterIdLst>
    <p:notesMasterId r:id="rId48"/>
  </p:notesMasterIdLst>
  <p:sldIdLst>
    <p:sldId id="257" r:id="rId3"/>
    <p:sldId id="258" r:id="rId4"/>
    <p:sldId id="309" r:id="rId5"/>
    <p:sldId id="259" r:id="rId6"/>
    <p:sldId id="310" r:id="rId7"/>
    <p:sldId id="311" r:id="rId8"/>
    <p:sldId id="320" r:id="rId9"/>
    <p:sldId id="281" r:id="rId10"/>
    <p:sldId id="316" r:id="rId11"/>
    <p:sldId id="348" r:id="rId12"/>
    <p:sldId id="347" r:id="rId13"/>
    <p:sldId id="345" r:id="rId14"/>
    <p:sldId id="346" r:id="rId15"/>
    <p:sldId id="317" r:id="rId16"/>
    <p:sldId id="350" r:id="rId17"/>
    <p:sldId id="328" r:id="rId18"/>
    <p:sldId id="329" r:id="rId19"/>
    <p:sldId id="331" r:id="rId20"/>
    <p:sldId id="318" r:id="rId21"/>
    <p:sldId id="264" r:id="rId22"/>
    <p:sldId id="266" r:id="rId23"/>
    <p:sldId id="268" r:id="rId24"/>
    <p:sldId id="269" r:id="rId25"/>
    <p:sldId id="333" r:id="rId26"/>
    <p:sldId id="334" r:id="rId27"/>
    <p:sldId id="335" r:id="rId28"/>
    <p:sldId id="274" r:id="rId29"/>
    <p:sldId id="279" r:id="rId30"/>
    <p:sldId id="280" r:id="rId31"/>
    <p:sldId id="283" r:id="rId32"/>
    <p:sldId id="349" r:id="rId33"/>
    <p:sldId id="284" r:id="rId34"/>
    <p:sldId id="261" r:id="rId35"/>
    <p:sldId id="341" r:id="rId36"/>
    <p:sldId id="342" r:id="rId37"/>
    <p:sldId id="344" r:id="rId38"/>
    <p:sldId id="337" r:id="rId39"/>
    <p:sldId id="338" r:id="rId40"/>
    <p:sldId id="321" r:id="rId41"/>
    <p:sldId id="262" r:id="rId42"/>
    <p:sldId id="327" r:id="rId43"/>
    <p:sldId id="295" r:id="rId44"/>
    <p:sldId id="294" r:id="rId45"/>
    <p:sldId id="322" r:id="rId46"/>
    <p:sldId id="323" r:id="rId47"/>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290238-6E1C-4CB0-B22F-08544463F22B}">
          <p14:sldIdLst>
            <p14:sldId id="257"/>
            <p14:sldId id="258"/>
          </p14:sldIdLst>
        </p14:section>
        <p14:section name="Environments" id="{BE1423DF-DA8A-4CBE-9B7A-2D4B30A32B83}">
          <p14:sldIdLst>
            <p14:sldId id="309"/>
            <p14:sldId id="259"/>
            <p14:sldId id="310"/>
            <p14:sldId id="311"/>
          </p14:sldIdLst>
        </p14:section>
        <p14:section name="Tools" id="{820FCAB9-A874-4F0F-968B-858BFECA09A2}">
          <p14:sldIdLst>
            <p14:sldId id="320"/>
            <p14:sldId id="281"/>
            <p14:sldId id="316"/>
            <p14:sldId id="348"/>
            <p14:sldId id="347"/>
            <p14:sldId id="345"/>
            <p14:sldId id="346"/>
            <p14:sldId id="317"/>
            <p14:sldId id="350"/>
          </p14:sldIdLst>
        </p14:section>
        <p14:section name=".NET" id="{BC2C7F52-65EA-4107-9F2F-B6187B48D9CD}">
          <p14:sldIdLst>
            <p14:sldId id="328"/>
            <p14:sldId id="329"/>
            <p14:sldId id="331"/>
            <p14:sldId id="318"/>
            <p14:sldId id="264"/>
          </p14:sldIdLst>
        </p14:section>
        <p14:section name="Java" id="{B6082988-7153-4DD9-AD2F-B33C11C99B64}">
          <p14:sldIdLst>
            <p14:sldId id="266"/>
            <p14:sldId id="268"/>
            <p14:sldId id="269"/>
            <p14:sldId id="333"/>
            <p14:sldId id="334"/>
            <p14:sldId id="335"/>
            <p14:sldId id="274"/>
          </p14:sldIdLst>
        </p14:section>
        <p14:section name="Node" id="{D0ECD572-E677-431F-8FE3-2CC76F57AC4B}">
          <p14:sldIdLst>
            <p14:sldId id="279"/>
            <p14:sldId id="280"/>
            <p14:sldId id="283"/>
            <p14:sldId id="349"/>
            <p14:sldId id="284"/>
            <p14:sldId id="261"/>
          </p14:sldIdLst>
        </p14:section>
        <p14:section name="DevOps" id="{4C749A5E-3203-44C4-830B-3E5C0DA0BF88}">
          <p14:sldIdLst>
            <p14:sldId id="341"/>
            <p14:sldId id="342"/>
            <p14:sldId id="344"/>
            <p14:sldId id="337"/>
            <p14:sldId id="338"/>
          </p14:sldIdLst>
        </p14:section>
        <p14:section name="Benefits" id="{DBF4C712-5910-4D23-92B5-FD4B2C5DF7F6}">
          <p14:sldIdLst>
            <p14:sldId id="321"/>
            <p14:sldId id="262"/>
            <p14:sldId id="327"/>
            <p14:sldId id="295"/>
            <p14:sldId id="294"/>
            <p14:sldId id="322"/>
            <p14:sldId id="323"/>
          </p14:sldIdLst>
        </p14:section>
        <p14:section name="Other APIs" id="{A94A80B0-E586-4F7B-B33E-2DC157160D3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522" autoAdjust="0"/>
  </p:normalViewPr>
  <p:slideViewPr>
    <p:cSldViewPr snapToGrid="0" showGuides="1">
      <p:cViewPr>
        <p:scale>
          <a:sx n="73" d="100"/>
          <a:sy n="73" d="100"/>
        </p:scale>
        <p:origin x="27" y="423"/>
      </p:cViewPr>
      <p:guideLst>
        <p:guide orient="horz" pos="2160"/>
        <p:guide pos="3840"/>
      </p:guideLst>
    </p:cSldViewPr>
  </p:slideViewPr>
  <p:notesTextViewPr>
    <p:cViewPr>
      <p:scale>
        <a:sx n="1" d="1"/>
        <a:sy n="1" d="1"/>
      </p:scale>
      <p:origin x="0" y="0"/>
    </p:cViewPr>
  </p:notesTextViewPr>
  <p:sorterViewPr>
    <p:cViewPr>
      <p:scale>
        <a:sx n="75" d="100"/>
        <a:sy n="75" d="100"/>
      </p:scale>
      <p:origin x="0" y="-16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BDAB7-D3A5-4E6D-B74B-66A110E68DE0}" type="datetimeFigureOut">
              <a:rPr lang="en-US" smtClean="0"/>
              <a:t>10/18/2016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CCDA-BB3F-4E64-97A2-0837FA521A9B}" type="slidenum">
              <a:rPr lang="en-US" smtClean="0"/>
              <a:t>‹#›</a:t>
            </a:fld>
            <a:endParaRPr lang="en-US"/>
          </a:p>
        </p:txBody>
      </p:sp>
    </p:spTree>
    <p:extLst>
      <p:ext uri="{BB962C8B-B14F-4D97-AF65-F5344CB8AC3E}">
        <p14:creationId xmlns:p14="http://schemas.microsoft.com/office/powerpoint/2010/main" val="104024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We release a lot of different tools to help you develop apps for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There is a lot you can do, without having to leave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restart servers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debug you web application or Service Fabric services running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configure diagnostics settings on your cloud services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even create new resources, like VMs, web apps and storage account for your applications.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We even provide local-only emulators and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When you need to interact with Azure services in your applications, you are almost certain to find the programming language you use among our SDKs.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If you are more to CLI and PowerShell, we have great support for that as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We also so have standalone</a:t>
            </a:r>
            <a:r>
              <a:rPr lang="en-US" sz="900" kern="1200" baseline="0" dirty="0">
                <a:solidFill>
                  <a:schemeClr val="tx1"/>
                </a:solidFill>
                <a:effectLst/>
                <a:latin typeface="Segoe UI Light" pitchFamily="34" charset="0"/>
                <a:ea typeface="+mn-ea"/>
                <a:cs typeface="+mn-cs"/>
              </a:rPr>
              <a:t> tools like Storage Explorer to help you.</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223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AzureCon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11:24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4033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5169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11:24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7134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11:24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6968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55951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27050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11:24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5393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CLI - 20 min - Kamal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CLI Announcement</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started and personalize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Install, </a:t>
            </a:r>
            <a:r>
              <a:rPr lang="en-US" sz="900" b="0" i="0" kern="1200" dirty="0" err="1">
                <a:solidFill>
                  <a:schemeClr val="tx1"/>
                </a:solidFill>
                <a:effectLst/>
                <a:latin typeface="Segoe UI Light" pitchFamily="34" charset="0"/>
                <a:ea typeface="+mn-ea"/>
                <a:cs typeface="+mn-cs"/>
              </a:rPr>
              <a:t>config</a:t>
            </a:r>
            <a:r>
              <a:rPr lang="en-US" sz="900" b="0" i="0" kern="1200" dirty="0">
                <a:solidFill>
                  <a:schemeClr val="tx1"/>
                </a:solidFill>
                <a:effectLst/>
                <a:latin typeface="Segoe UI Light" pitchFamily="34" charset="0"/>
                <a:ea typeface="+mn-ea"/>
                <a:cs typeface="+mn-cs"/>
              </a:rPr>
              <a:t>, account</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Be productive</a:t>
            </a:r>
          </a:p>
          <a:p>
            <a:pPr marL="337906" lvl="1" indent="-228600" rtl="0" fontAlgn="ctr">
              <a:buFont typeface="+mj-lt"/>
              <a:buAutoNum type="arabicPeriod"/>
            </a:pPr>
            <a:r>
              <a:rPr lang="en-US" sz="900" b="0" i="0" kern="1200" dirty="0" err="1">
                <a:solidFill>
                  <a:schemeClr val="tx1"/>
                </a:solidFill>
                <a:effectLst/>
                <a:latin typeface="Segoe UI Light" pitchFamily="34" charset="0"/>
                <a:ea typeface="+mn-ea"/>
                <a:cs typeface="+mn-cs"/>
              </a:rPr>
              <a:t>VMlist</a:t>
            </a:r>
            <a:endParaRPr lang="en-US" sz="900" b="0" i="0" kern="1200" dirty="0">
              <a:solidFill>
                <a:schemeClr val="tx1"/>
              </a:solidFill>
              <a:effectLst/>
              <a:latin typeface="Segoe UI Light" pitchFamily="34" charset="0"/>
              <a:ea typeface="+mn-ea"/>
              <a:cs typeface="+mn-cs"/>
            </a:endParaRP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Query with grep</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easy insights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Website log tail</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10/18/2016 11:24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196459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11:24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8256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E2CCDA-BB3F-4E64-97A2-0837FA521A9B}" type="slidenum">
              <a:rPr lang="en-US" smtClean="0"/>
              <a:t>35</a:t>
            </a:fld>
            <a:endParaRPr lang="en-US"/>
          </a:p>
        </p:txBody>
      </p:sp>
    </p:spTree>
    <p:extLst>
      <p:ext uri="{BB962C8B-B14F-4D97-AF65-F5344CB8AC3E}">
        <p14:creationId xmlns:p14="http://schemas.microsoft.com/office/powerpoint/2010/main" val="2134129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58834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11:24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8721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84580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72549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u="sng" dirty="0"/>
              <a:t>Talking Points</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a:solidFill>
                  <a:srgbClr val="505050"/>
                </a:solidFill>
                <a:latin typeface="Segoe UI Light" panose="020B0502040204020203" pitchFamily="34" charset="0"/>
                <a:cs typeface="Segoe UI Light" panose="020B0502040204020203" pitchFamily="34" charset="0"/>
              </a:rPr>
              <a:t>Visual Studio Dev Essentials </a:t>
            </a:r>
            <a:r>
              <a:rPr lang="en-US" sz="1200" dirty="0">
                <a:solidFill>
                  <a:srgbClr val="505050"/>
                </a:solidFill>
                <a:latin typeface="Segoe UI Light" panose="020B0502040204020203" pitchFamily="34" charset="0"/>
                <a:cs typeface="Segoe UI Light" panose="020B0502040204020203" pitchFamily="34" charset="0"/>
              </a:rPr>
              <a:t>provides a fully-customizable experience, adaptable to the new developer needs of learning and adopting new technologies, choosing the most suitable solution for the problem on hand and enables a highly productive build, measure and learn dev/test/production lifecycle. You can </a:t>
            </a:r>
            <a:r>
              <a:rPr lang="en-US" sz="1100" dirty="0"/>
              <a:t>get a $25 monthly Azure credit by joining Visual Studio Dev Essentials for free. For more information</a:t>
            </a:r>
            <a:r>
              <a:rPr lang="en-US" sz="1100" baseline="0" dirty="0"/>
              <a:t> on Visual Studio Dev Essentials: https://www.visualstudio.com/en-us/products/visual-studio-dev-essentials-vs.aspx</a:t>
            </a:r>
            <a:endParaRPr lang="en-US" sz="11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dirty="0">
                <a:solidFill>
                  <a:srgbClr val="505050"/>
                </a:solidFill>
                <a:latin typeface="Segoe UI Light" panose="020B0502040204020203" pitchFamily="34" charset="0"/>
                <a:cs typeface="Segoe UI Light" panose="020B0502040204020203" pitchFamily="34" charset="0"/>
              </a:rPr>
              <a:t>Visual Studio subscription: </a:t>
            </a:r>
            <a:r>
              <a:rPr lang="en-US" sz="1100" dirty="0"/>
              <a:t>When</a:t>
            </a:r>
            <a:r>
              <a:rPr lang="en-US" sz="1100" baseline="0" dirty="0"/>
              <a:t> you purchase a Visual Studio subscription (formerly called MSDN subscriptions) you get a variety benefits from software, services, training and developer accounts for submitting apps to the store. </a:t>
            </a:r>
            <a:r>
              <a:rPr lang="en-US" sz="1100" dirty="0">
                <a:solidFill>
                  <a:schemeClr val="bg1"/>
                </a:solidFill>
                <a:latin typeface="+mn-lt"/>
              </a:rPr>
              <a:t>The monthly Azure credit for Visual Studio subscribers provides an easy, low-risk, low-friction </a:t>
            </a:r>
            <a:r>
              <a:rPr lang="en-US" sz="1100" b="1" dirty="0">
                <a:solidFill>
                  <a:schemeClr val="bg1"/>
                </a:solidFill>
                <a:latin typeface="+mn-lt"/>
              </a:rPr>
              <a:t>path for cloud adoption. </a:t>
            </a:r>
            <a:r>
              <a:rPr lang="en-US" sz="2400" b="0" dirty="0">
                <a:solidFill>
                  <a:schemeClr val="tx1"/>
                </a:solidFill>
                <a:latin typeface="+mn-lt"/>
              </a:rPr>
              <a:t>If</a:t>
            </a:r>
            <a:r>
              <a:rPr lang="en-US" sz="2400" b="0" baseline="0" dirty="0">
                <a:solidFill>
                  <a:schemeClr val="tx1"/>
                </a:solidFill>
                <a:latin typeface="+mn-lt"/>
              </a:rPr>
              <a:t> you already have a Visual Studio subscription, activate your Azure benefits and start building cloud apps today. </a:t>
            </a:r>
            <a:r>
              <a:rPr lang="en-US" dirty="0"/>
              <a:t>For more information</a:t>
            </a:r>
            <a:r>
              <a:rPr lang="en-US" baseline="0" dirty="0"/>
              <a:t> on monthly Azure credits for Visual Studio subscribers, visit: </a:t>
            </a:r>
            <a:r>
              <a:rPr lang="en-US" dirty="0"/>
              <a:t>https://azure.microsoft.com/en-us/pricing/member-offers/msdn-benefits-details/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257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10/18/2016 11:24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968410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DBA004-0CE8-4D4A-B61D-158A7423D4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3842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Before you leave:</a:t>
            </a:r>
          </a:p>
          <a:p>
            <a:endParaRPr lang="en-US" baseline="0" dirty="0"/>
          </a:p>
          <a:p>
            <a:r>
              <a:rPr lang="en-US" baseline="0" dirty="0"/>
              <a:t>Remember how you can build great applications, using our suite of open and flexible tools and unlock the possibilities the cloud has brought to us.</a:t>
            </a:r>
          </a:p>
          <a:p>
            <a:r>
              <a:rPr lang="en-US" baseline="0" dirty="0"/>
              <a:t>By now you should be well aware, that we have tools available that fit’s your needs and across tasks, roles and preference of OS.</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Make sure to use the tools you know and love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get what you need at this website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sign-up for your Azure benefits and start building cloud apps today</a:t>
            </a:r>
          </a:p>
          <a:p>
            <a:endParaRPr lang="en-US" baseline="0"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10/19/2016 12:29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40047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25819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166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10/18/2016 11:24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37144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10/18/2016 11:24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677585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10/18/2016 11:24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356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491310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1041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392374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7398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50990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28293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7844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98789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12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829563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9627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894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40059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81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937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3387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9413352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06475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Rectangle 7"/>
          <p:cNvSpPr/>
          <p:nvPr userDrawn="1"/>
        </p:nvSpPr>
        <p:spPr>
          <a:xfrm>
            <a:off x="4764699" y="0"/>
            <a:ext cx="7432855"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 name="Date Placeholder 4"/>
          <p:cNvSpPr>
            <a:spLocks noGrp="1"/>
          </p:cNvSpPr>
          <p:nvPr>
            <p:ph type="dt" sz="half" idx="10"/>
          </p:nvPr>
        </p:nvSpPr>
        <p:spPr/>
        <p:txBody>
          <a:bodyPr/>
          <a:lstStyle/>
          <a:p>
            <a:fld id="{B99A6A98-0376-4DF6-A029-3B694CD241A2}" type="datetimeFigureOut">
              <a:rPr lang="en-US" smtClean="0"/>
              <a:t>10/18/2016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EA3DE-6F77-4DEE-9593-588F28B22F18}" type="slidenum">
              <a:rPr lang="en-US" smtClean="0"/>
              <a:t>‹#›</a:t>
            </a:fld>
            <a:endParaRPr lang="en-US"/>
          </a:p>
        </p:txBody>
      </p:sp>
      <p:sp>
        <p:nvSpPr>
          <p:cNvPr id="10" name="Text Placeholder 9"/>
          <p:cNvSpPr>
            <a:spLocks noGrp="1"/>
          </p:cNvSpPr>
          <p:nvPr>
            <p:ph type="body" sz="quarter" idx="13" hasCustomPrompt="1"/>
          </p:nvPr>
        </p:nvSpPr>
        <p:spPr>
          <a:xfrm>
            <a:off x="5533699" y="1260516"/>
            <a:ext cx="6663854" cy="5269593"/>
          </a:xfrm>
        </p:spPr>
        <p:txBody>
          <a:bodyPr>
            <a:normAutofit/>
          </a:bodyPr>
          <a:lstStyle>
            <a:lvl1pPr marL="0" indent="0">
              <a:buNone/>
              <a:defRPr sz="1961" baseline="0">
                <a:solidFill>
                  <a:srgbClr val="505050"/>
                </a:solidFill>
                <a:latin typeface="+mn-lt"/>
              </a:defRPr>
            </a:lvl1pPr>
          </a:lstStyle>
          <a:p>
            <a:pPr lvl="0"/>
            <a:r>
              <a:rPr lang="en-US" dirty="0"/>
              <a:t>Content body</a:t>
            </a:r>
          </a:p>
        </p:txBody>
      </p:sp>
      <p:sp>
        <p:nvSpPr>
          <p:cNvPr id="12" name="Text Placeholder 11"/>
          <p:cNvSpPr>
            <a:spLocks noGrp="1"/>
          </p:cNvSpPr>
          <p:nvPr>
            <p:ph type="body" sz="quarter" idx="14" hasCustomPrompt="1"/>
          </p:nvPr>
        </p:nvSpPr>
        <p:spPr>
          <a:xfrm>
            <a:off x="826392" y="1164570"/>
            <a:ext cx="2754639" cy="782926"/>
          </a:xfrm>
        </p:spPr>
        <p:txBody>
          <a:bodyPr>
            <a:normAutofit/>
          </a:bodyPr>
          <a:lstStyle>
            <a:lvl1pPr marL="0" indent="0">
              <a:buNone/>
              <a:defRPr sz="3921">
                <a:solidFill>
                  <a:srgbClr val="0078D7"/>
                </a:solidFill>
              </a:defRPr>
            </a:lvl1pPr>
          </a:lstStyle>
          <a:p>
            <a:pPr lvl="0"/>
            <a:r>
              <a:rPr lang="en-US" dirty="0"/>
              <a:t>Section title</a:t>
            </a:r>
          </a:p>
        </p:txBody>
      </p:sp>
      <p:sp>
        <p:nvSpPr>
          <p:cNvPr id="14" name="Text Placeholder 13"/>
          <p:cNvSpPr>
            <a:spLocks noGrp="1"/>
          </p:cNvSpPr>
          <p:nvPr>
            <p:ph type="body" sz="quarter" idx="15" hasCustomPrompt="1"/>
          </p:nvPr>
        </p:nvSpPr>
        <p:spPr>
          <a:xfrm>
            <a:off x="838201" y="1947497"/>
            <a:ext cx="1750068" cy="489610"/>
          </a:xfrm>
        </p:spPr>
        <p:txBody>
          <a:bodyPr>
            <a:normAutofit/>
          </a:bodyPr>
          <a:lstStyle>
            <a:lvl1pPr marL="0" indent="0">
              <a:buNone/>
              <a:defRPr sz="1765">
                <a:solidFill>
                  <a:srgbClr val="505050"/>
                </a:solidFill>
                <a:latin typeface="+mn-lt"/>
              </a:defRPr>
            </a:lvl1pPr>
          </a:lstStyle>
          <a:p>
            <a:pPr lvl="0"/>
            <a:r>
              <a:rPr lang="en-US" dirty="0"/>
              <a:t>Subtitle</a:t>
            </a:r>
          </a:p>
        </p:txBody>
      </p:sp>
      <p:sp>
        <p:nvSpPr>
          <p:cNvPr id="17" name="Text Placeholder 16"/>
          <p:cNvSpPr>
            <a:spLocks noGrp="1"/>
          </p:cNvSpPr>
          <p:nvPr>
            <p:ph type="body" sz="quarter" idx="16" hasCustomPrompt="1"/>
          </p:nvPr>
        </p:nvSpPr>
        <p:spPr>
          <a:xfrm>
            <a:off x="5533698" y="366623"/>
            <a:ext cx="6663855" cy="757370"/>
          </a:xfrm>
        </p:spPr>
        <p:txBody>
          <a:bodyPr>
            <a:normAutofit/>
          </a:bodyPr>
          <a:lstStyle>
            <a:lvl1pPr marL="0" indent="0">
              <a:buNone/>
              <a:defRPr sz="3921">
                <a:solidFill>
                  <a:srgbClr val="505050"/>
                </a:solidFill>
                <a:latin typeface="+mj-lt"/>
              </a:defRPr>
            </a:lvl1pPr>
          </a:lstStyle>
          <a:p>
            <a:pPr lvl="0"/>
            <a:r>
              <a:rPr lang="en-US" dirty="0"/>
              <a:t>Title</a:t>
            </a:r>
          </a:p>
        </p:txBody>
      </p:sp>
    </p:spTree>
    <p:extLst>
      <p:ext uri="{BB962C8B-B14F-4D97-AF65-F5344CB8AC3E}">
        <p14:creationId xmlns:p14="http://schemas.microsoft.com/office/powerpoint/2010/main" val="24357538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11235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59348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3651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01797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399573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845465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85893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998498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110358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48139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77949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314826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7972678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471056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680498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42783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928960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57222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394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7801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74333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0605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1304867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5873862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33337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1676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7251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498013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64654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612251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708" r:id="rId25"/>
    <p:sldLayoutId id="2147483709"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15782305"/>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zure/azure-cli" TargetMode="External"/><Relationship Id="rId2" Type="http://schemas.openxmlformats.org/officeDocument/2006/relationships/hyperlink" Target="https://azure.microsoft.com/en-us/documentation/articles/xplat-cli-install/"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torageexplorer.com/" TargetMode="External"/><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AzureCAT-GSI/Bookmarks" TargetMode="Externa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hyperlink" Target="https://msdn.microsoft.com/en-us/office/office365/howto/setup-development-environment" TargetMode="External"/><Relationship Id="rId2" Type="http://schemas.openxmlformats.org/officeDocument/2006/relationships/hyperlink" Target="https://dev.office.com/" TargetMode="External"/><Relationship Id="rId1" Type="http://schemas.openxmlformats.org/officeDocument/2006/relationships/slideLayout" Target="../slideLayouts/slideLayout4.xml"/><Relationship Id="rId4" Type="http://schemas.openxmlformats.org/officeDocument/2006/relationships/hyperlink" Target="https://www.visualstudio.com/vs/office-tool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aka.ms/DockerToolsForVS"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2.xml"/><Relationship Id="rId16" Type="http://schemas.openxmlformats.org/officeDocument/2006/relationships/image" Target="../media/image50.png"/><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microsoft.com/office/2007/relationships/hdphoto" Target="../media/hdphoto1.wdp"/><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ithub.com/Microsoft/nodejstools#readme" TargetMode="Externa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image" Target="../media/image50.png"/><Relationship Id="rId5" Type="http://schemas.openxmlformats.org/officeDocument/2006/relationships/image" Target="../media/image40.png"/><Relationship Id="rId10" Type="http://schemas.microsoft.com/office/2007/relationships/hdphoto" Target="../media/hdphoto1.wdp"/><Relationship Id="rId4" Type="http://schemas.openxmlformats.org/officeDocument/2006/relationships/image" Target="../media/image39.png"/><Relationship Id="rId9"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hyperlink" Target="http://bit.ly/WhatIs-DevOps" TargetMode="External"/><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54.jpeg"/></Relationships>
</file>

<file path=ppt/slides/_rels/slide36.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hyperlink" Target="http://dev.office.com/"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hyperlink" Target="https://www.visualstudio.com/dev-essentials/" TargetMode="External"/><Relationship Id="rId4" Type="http://schemas.openxmlformats.org/officeDocument/2006/relationships/hyperlink" Target="https://azure.microsoft.com/en-us/pricing/free-trial/"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ev.office.com/" TargetMode="External"/><Relationship Id="rId2" Type="http://schemas.openxmlformats.org/officeDocument/2006/relationships/hyperlink" Target="https://dev.onedrive.com/" TargetMode="External"/><Relationship Id="rId1" Type="http://schemas.openxmlformats.org/officeDocument/2006/relationships/slideLayout" Target="../slideLayouts/slideLayout3.xml"/><Relationship Id="rId4" Type="http://schemas.openxmlformats.org/officeDocument/2006/relationships/hyperlink" Target="https://github.com/OneDrive"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twitter.com/OfficeDev"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officespdev.uservoice.co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azure.com/tools" TargetMode="External"/><Relationship Id="rId7" Type="http://schemas.openxmlformats.org/officeDocument/2006/relationships/hyperlink" Target="http://aka.ms/webpi-azp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code.visualstudio.com/" TargetMode="External"/><Relationship Id="rId5" Type="http://schemas.openxmlformats.org/officeDocument/2006/relationships/hyperlink" Target="https://www.visualstudio.com/vs/azure-tools" TargetMode="External"/><Relationship Id="rId4" Type="http://schemas.openxmlformats.org/officeDocument/2006/relationships/hyperlink" Target="http://www.storageexplorer.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400" dirty="0"/>
              <a:t>Azure and Office 365 </a:t>
            </a:r>
            <a:r>
              <a:rPr lang="en-US" sz="4400" dirty="0" err="1"/>
              <a:t>DevCamp</a:t>
            </a:r>
            <a:r>
              <a:rPr lang="en-US" sz="4400" dirty="0"/>
              <a:t> – Developer Tools</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86159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stretch>
            <a:fillRect/>
          </a:stretch>
        </p:blipFill>
        <p:spPr>
          <a:xfrm>
            <a:off x="1506073" y="1081245"/>
            <a:ext cx="8892452" cy="5029200"/>
          </a:xfrm>
          <a:prstGeom prst="rect">
            <a:avLst/>
          </a:prstGeom>
        </p:spPr>
      </p:pic>
      <p:sp>
        <p:nvSpPr>
          <p:cNvPr id="5" name="Title 1"/>
          <p:cNvSpPr txBox="1">
            <a:spLocks/>
          </p:cNvSpPr>
          <p:nvPr/>
        </p:nvSpPr>
        <p:spPr>
          <a:xfrm>
            <a:off x="269302" y="20190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Code Samples</a:t>
            </a:r>
          </a:p>
        </p:txBody>
      </p:sp>
      <p:sp>
        <p:nvSpPr>
          <p:cNvPr id="3" name="Rectangle 2"/>
          <p:cNvSpPr/>
          <p:nvPr/>
        </p:nvSpPr>
        <p:spPr>
          <a:xfrm>
            <a:off x="0" y="6396335"/>
            <a:ext cx="12192000" cy="461665"/>
          </a:xfrm>
          <a:prstGeom prst="rect">
            <a:avLst/>
          </a:prstGeom>
          <a:solidFill>
            <a:schemeClr val="accent2"/>
          </a:solidFill>
        </p:spPr>
        <p:txBody>
          <a:bodyPr wrap="square">
            <a:spAutoFit/>
          </a:bodyPr>
          <a:lstStyle/>
          <a:p>
            <a:r>
              <a:rPr lang="en-US" sz="2400" dirty="0">
                <a:solidFill>
                  <a:schemeClr val="bg1"/>
                </a:solidFill>
              </a:rPr>
              <a:t>https://azure.microsoft.com/documentation/samples/</a:t>
            </a:r>
          </a:p>
        </p:txBody>
      </p:sp>
      <p:sp>
        <p:nvSpPr>
          <p:cNvPr id="6" name="Speech Bubble: Rectangle with Corners Rounded 5"/>
          <p:cNvSpPr/>
          <p:nvPr/>
        </p:nvSpPr>
        <p:spPr bwMode="auto">
          <a:xfrm>
            <a:off x="5686615" y="506840"/>
            <a:ext cx="1810870" cy="4283168"/>
          </a:xfrm>
          <a:prstGeom prst="wedgeRoundRectCallout">
            <a:avLst>
              <a:gd name="adj1" fmla="val -104082"/>
              <a:gd name="adj2" fmla="val 18080"/>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4"/>
          <a:stretch>
            <a:fillRect/>
          </a:stretch>
        </p:blipFill>
        <p:spPr>
          <a:xfrm>
            <a:off x="6013563" y="792730"/>
            <a:ext cx="1156973" cy="3711388"/>
          </a:xfrm>
          <a:prstGeom prst="rect">
            <a:avLst/>
          </a:prstGeom>
        </p:spPr>
      </p:pic>
    </p:spTree>
    <p:extLst>
      <p:ext uri="{BB962C8B-B14F-4D97-AF65-F5344CB8AC3E}">
        <p14:creationId xmlns:p14="http://schemas.microsoft.com/office/powerpoint/2010/main" val="23998774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Azure Command-Line Interface (CLI)</a:t>
            </a:r>
          </a:p>
        </p:txBody>
      </p:sp>
      <p:sp>
        <p:nvSpPr>
          <p:cNvPr id="8" name="Text Placeholder 7"/>
          <p:cNvSpPr>
            <a:spLocks noGrp="1"/>
          </p:cNvSpPr>
          <p:nvPr>
            <p:ph type="body" sz="quarter" idx="10"/>
          </p:nvPr>
        </p:nvSpPr>
        <p:spPr>
          <a:xfrm>
            <a:off x="269239" y="1189177"/>
            <a:ext cx="11653523" cy="5031121"/>
          </a:xfrm>
        </p:spPr>
        <p:txBody>
          <a:bodyPr/>
          <a:lstStyle/>
          <a:p>
            <a:r>
              <a:rPr lang="en-US" dirty="0"/>
              <a:t>A </a:t>
            </a:r>
            <a:r>
              <a:rPr lang="en-US" dirty="0" err="1"/>
              <a:t>Commandline</a:t>
            </a:r>
            <a:r>
              <a:rPr lang="en-US" dirty="0"/>
              <a:t> experience to manipulate Azure</a:t>
            </a:r>
          </a:p>
          <a:p>
            <a:r>
              <a:rPr lang="en-US" dirty="0"/>
              <a:t>	Available on Linux, Mac, Windows, etc.</a:t>
            </a:r>
          </a:p>
          <a:p>
            <a:r>
              <a:rPr lang="en-US" dirty="0"/>
              <a:t>	Installed via </a:t>
            </a:r>
            <a:r>
              <a:rPr lang="en-US" dirty="0" err="1"/>
              <a:t>npm</a:t>
            </a:r>
            <a:r>
              <a:rPr lang="en-US" dirty="0"/>
              <a:t>, installer or Docker container</a:t>
            </a:r>
          </a:p>
          <a:p>
            <a:endParaRPr lang="en-US" dirty="0"/>
          </a:p>
          <a:p>
            <a:r>
              <a:rPr lang="en-US" sz="3200" dirty="0">
                <a:hlinkClick r:id="rId2"/>
              </a:rPr>
              <a:t>https://azure.microsoft.com/en-us/documentation/articles/xplat-cli-install/</a:t>
            </a:r>
            <a:endParaRPr lang="en-US" sz="3200" dirty="0"/>
          </a:p>
          <a:p>
            <a:endParaRPr lang="en-US" dirty="0"/>
          </a:p>
          <a:p>
            <a:r>
              <a:rPr lang="en-US" dirty="0"/>
              <a:t>Coming soon: </a:t>
            </a:r>
            <a:r>
              <a:rPr lang="en-US" dirty="0">
                <a:hlinkClick r:id="rId3"/>
              </a:rPr>
              <a:t>Azure CLI 2.0 Preview</a:t>
            </a:r>
            <a:endParaRPr lang="en-US" dirty="0"/>
          </a:p>
        </p:txBody>
      </p:sp>
    </p:spTree>
    <p:extLst>
      <p:ext uri="{BB962C8B-B14F-4D97-AF65-F5344CB8AC3E}">
        <p14:creationId xmlns:p14="http://schemas.microsoft.com/office/powerpoint/2010/main" val="881438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Storage Explorer</a:t>
            </a:r>
          </a:p>
        </p:txBody>
      </p:sp>
      <p:pic>
        <p:nvPicPr>
          <p:cNvPr id="2" name="Picture 1"/>
          <p:cNvPicPr>
            <a:picLocks noChangeAspect="1"/>
          </p:cNvPicPr>
          <p:nvPr/>
        </p:nvPicPr>
        <p:blipFill>
          <a:blip r:embed="rId2"/>
          <a:stretch>
            <a:fillRect/>
          </a:stretch>
        </p:blipFill>
        <p:spPr>
          <a:xfrm>
            <a:off x="4747214" y="1135069"/>
            <a:ext cx="7359004" cy="5673651"/>
          </a:xfrm>
          <a:prstGeom prst="rect">
            <a:avLst/>
          </a:prstGeom>
        </p:spPr>
      </p:pic>
      <p:sp>
        <p:nvSpPr>
          <p:cNvPr id="3" name="TextBox 2"/>
          <p:cNvSpPr txBox="1"/>
          <p:nvPr/>
        </p:nvSpPr>
        <p:spPr>
          <a:xfrm>
            <a:off x="312101" y="1587880"/>
            <a:ext cx="4314653" cy="505369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View and manage items in Azure Storage</a:t>
            </a:r>
          </a:p>
          <a:p>
            <a:pPr>
              <a:lnSpc>
                <a:spcPct val="90000"/>
              </a:lnSpc>
              <a:spcAft>
                <a:spcPts val="600"/>
              </a:spcAft>
            </a:pPr>
            <a:r>
              <a:rPr lang="en-US" sz="2400" dirty="0">
                <a:gradFill>
                  <a:gsLst>
                    <a:gs pos="2917">
                      <a:schemeClr val="tx1"/>
                    </a:gs>
                    <a:gs pos="30000">
                      <a:schemeClr val="tx1"/>
                    </a:gs>
                  </a:gsLst>
                  <a:lin ang="5400000" scaled="0"/>
                </a:gradFill>
              </a:rPr>
              <a:t>Upload and download blobs</a:t>
            </a:r>
          </a:p>
          <a:p>
            <a:pPr>
              <a:lnSpc>
                <a:spcPct val="90000"/>
              </a:lnSpc>
              <a:spcAft>
                <a:spcPts val="600"/>
              </a:spcAft>
            </a:pPr>
            <a:r>
              <a:rPr lang="en-US" sz="2400" dirty="0">
                <a:gradFill>
                  <a:gsLst>
                    <a:gs pos="2917">
                      <a:schemeClr val="tx1"/>
                    </a:gs>
                    <a:gs pos="30000">
                      <a:schemeClr val="tx1"/>
                    </a:gs>
                  </a:gsLst>
                  <a:lin ang="5400000" scaled="0"/>
                </a:gradFill>
              </a:rPr>
              <a:t>View and edit: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Storage Accounts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Blob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Blobs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Queues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File Shares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Tables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hlinkClick r:id="rId3"/>
              </a:rPr>
              <a:t>http://storageexplorer.com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732182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Links and resources	</a:t>
            </a:r>
          </a:p>
        </p:txBody>
      </p:sp>
      <p:sp>
        <p:nvSpPr>
          <p:cNvPr id="4" name="TextBox 3"/>
          <p:cNvSpPr txBox="1"/>
          <p:nvPr/>
        </p:nvSpPr>
        <p:spPr>
          <a:xfrm>
            <a:off x="269240" y="1270304"/>
            <a:ext cx="6546792" cy="5539978"/>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https://github.com/AzureCAT-GSI/Bookmarks</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News and Updates</a:t>
            </a:r>
          </a:p>
          <a:p>
            <a:pPr>
              <a:lnSpc>
                <a:spcPct val="90000"/>
              </a:lnSpc>
              <a:spcAft>
                <a:spcPts val="600"/>
              </a:spcAft>
            </a:pPr>
            <a:r>
              <a:rPr lang="en-US" sz="2400" dirty="0">
                <a:gradFill>
                  <a:gsLst>
                    <a:gs pos="2917">
                      <a:schemeClr val="tx1"/>
                    </a:gs>
                    <a:gs pos="30000">
                      <a:schemeClr val="tx1"/>
                    </a:gs>
                  </a:gsLst>
                  <a:lin ang="5400000" scaled="0"/>
                </a:gradFill>
              </a:rPr>
              <a:t>Architectural Guidance</a:t>
            </a:r>
          </a:p>
          <a:p>
            <a:pPr>
              <a:lnSpc>
                <a:spcPct val="90000"/>
              </a:lnSpc>
              <a:spcAft>
                <a:spcPts val="600"/>
              </a:spcAft>
            </a:pPr>
            <a:r>
              <a:rPr lang="en-US" sz="2400" dirty="0">
                <a:gradFill>
                  <a:gsLst>
                    <a:gs pos="2917">
                      <a:schemeClr val="tx1"/>
                    </a:gs>
                    <a:gs pos="30000">
                      <a:schemeClr val="tx1"/>
                    </a:gs>
                  </a:gsLst>
                  <a:lin ang="5400000" scaled="0"/>
                </a:gradFill>
              </a:rPr>
              <a:t>Billing</a:t>
            </a:r>
          </a:p>
          <a:p>
            <a:pPr>
              <a:lnSpc>
                <a:spcPct val="90000"/>
              </a:lnSpc>
              <a:spcAft>
                <a:spcPts val="600"/>
              </a:spcAft>
            </a:pPr>
            <a:r>
              <a:rPr lang="en-US" sz="2400" dirty="0">
                <a:gradFill>
                  <a:gsLst>
                    <a:gs pos="2917">
                      <a:schemeClr val="tx1"/>
                    </a:gs>
                    <a:gs pos="30000">
                      <a:schemeClr val="tx1"/>
                    </a:gs>
                  </a:gsLst>
                  <a:lin ang="5400000" scaled="0"/>
                </a:gradFill>
              </a:rPr>
              <a:t>Tools</a:t>
            </a:r>
          </a:p>
          <a:p>
            <a:pPr>
              <a:lnSpc>
                <a:spcPct val="90000"/>
              </a:lnSpc>
              <a:spcAft>
                <a:spcPts val="600"/>
              </a:spcAft>
            </a:pPr>
            <a:r>
              <a:rPr lang="en-US" sz="2400" dirty="0">
                <a:gradFill>
                  <a:gsLst>
                    <a:gs pos="2917">
                      <a:schemeClr val="tx1"/>
                    </a:gs>
                    <a:gs pos="30000">
                      <a:schemeClr val="tx1"/>
                    </a:gs>
                  </a:gsLst>
                  <a:lin ang="5400000" scaled="0"/>
                </a:gradFill>
              </a:rPr>
              <a:t>Migration</a:t>
            </a:r>
          </a:p>
          <a:p>
            <a:pPr>
              <a:lnSpc>
                <a:spcPct val="90000"/>
              </a:lnSpc>
              <a:spcAft>
                <a:spcPts val="600"/>
              </a:spcAft>
            </a:pPr>
            <a:r>
              <a:rPr lang="en-US" sz="2400" dirty="0">
                <a:gradFill>
                  <a:gsLst>
                    <a:gs pos="2917">
                      <a:schemeClr val="tx1"/>
                    </a:gs>
                    <a:gs pos="30000">
                      <a:schemeClr val="tx1"/>
                    </a:gs>
                  </a:gsLst>
                  <a:lin ang="5400000" scaled="0"/>
                </a:gradFill>
              </a:rPr>
              <a:t>Azure Resource Manager</a:t>
            </a:r>
          </a:p>
          <a:p>
            <a:pPr>
              <a:lnSpc>
                <a:spcPct val="90000"/>
              </a:lnSpc>
              <a:spcAft>
                <a:spcPts val="600"/>
              </a:spcAft>
            </a:pPr>
            <a:r>
              <a:rPr lang="en-US" sz="2400" dirty="0">
                <a:gradFill>
                  <a:gsLst>
                    <a:gs pos="2917">
                      <a:schemeClr val="tx1"/>
                    </a:gs>
                    <a:gs pos="30000">
                      <a:schemeClr val="tx1"/>
                    </a:gs>
                  </a:gsLst>
                  <a:lin ang="5400000" scaled="0"/>
                </a:gradFill>
              </a:rPr>
              <a:t>Partner Center</a:t>
            </a:r>
          </a:p>
          <a:p>
            <a:pPr>
              <a:lnSpc>
                <a:spcPct val="90000"/>
              </a:lnSpc>
              <a:spcAft>
                <a:spcPts val="600"/>
              </a:spcAft>
            </a:pPr>
            <a:r>
              <a:rPr lang="en-US" sz="2400" dirty="0">
                <a:gradFill>
                  <a:gsLst>
                    <a:gs pos="2917">
                      <a:schemeClr val="tx1"/>
                    </a:gs>
                    <a:gs pos="30000">
                      <a:schemeClr val="tx1"/>
                    </a:gs>
                  </a:gsLst>
                  <a:lin ang="5400000" scaled="0"/>
                </a:gradFill>
              </a:rPr>
              <a:t>Coding</a:t>
            </a:r>
          </a:p>
          <a:p>
            <a:pPr>
              <a:lnSpc>
                <a:spcPct val="90000"/>
              </a:lnSpc>
              <a:spcAft>
                <a:spcPts val="600"/>
              </a:spcAft>
            </a:pPr>
            <a:r>
              <a:rPr lang="en-US" sz="2400" dirty="0">
                <a:gradFill>
                  <a:gsLst>
                    <a:gs pos="2917">
                      <a:schemeClr val="tx1"/>
                    </a:gs>
                    <a:gs pos="30000">
                      <a:schemeClr val="tx1"/>
                    </a:gs>
                  </a:gsLst>
                  <a:lin ang="5400000" scaled="0"/>
                </a:gradFill>
              </a:rPr>
              <a:t>Books &amp; Videos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3"/>
          <a:stretch>
            <a:fillRect/>
          </a:stretch>
        </p:blipFill>
        <p:spPr>
          <a:xfrm>
            <a:off x="5672839" y="1755834"/>
            <a:ext cx="6400643" cy="5054448"/>
          </a:xfrm>
          <a:prstGeom prst="rect">
            <a:avLst/>
          </a:prstGeom>
        </p:spPr>
      </p:pic>
    </p:spTree>
    <p:extLst>
      <p:ext uri="{BB962C8B-B14F-4D97-AF65-F5344CB8AC3E}">
        <p14:creationId xmlns:p14="http://schemas.microsoft.com/office/powerpoint/2010/main" val="22638553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Code</a:t>
            </a:r>
            <a:endParaRPr lang="en-US" dirty="0"/>
          </a:p>
        </p:txBody>
      </p:sp>
      <p:sp>
        <p:nvSpPr>
          <p:cNvPr id="3" name="Text Placeholder 2"/>
          <p:cNvSpPr>
            <a:spLocks noGrp="1"/>
          </p:cNvSpPr>
          <p:nvPr>
            <p:ph type="body" sz="quarter" idx="4294967295"/>
          </p:nvPr>
        </p:nvSpPr>
        <p:spPr>
          <a:xfrm>
            <a:off x="270067" y="1189812"/>
            <a:ext cx="5269673" cy="4770473"/>
          </a:xfrm>
        </p:spPr>
        <p:txBody>
          <a:bodyPr/>
          <a:lstStyle/>
          <a:p>
            <a:r>
              <a:rPr lang="en-US" dirty="0"/>
              <a:t>Cross-Platform</a:t>
            </a:r>
          </a:p>
          <a:p>
            <a:pPr lvl="1"/>
            <a:r>
              <a:rPr lang="en-US" dirty="0"/>
              <a:t>Windows, Linux, and Mac too!</a:t>
            </a:r>
          </a:p>
          <a:p>
            <a:pPr lvl="1"/>
            <a:endParaRPr lang="en-US" dirty="0"/>
          </a:p>
          <a:p>
            <a:r>
              <a:rPr lang="en-US" dirty="0"/>
              <a:t>Built-in </a:t>
            </a:r>
            <a:r>
              <a:rPr lang="en-US" dirty="0" err="1"/>
              <a:t>Intellisense</a:t>
            </a:r>
            <a:endParaRPr lang="en-US" dirty="0"/>
          </a:p>
          <a:p>
            <a:pPr lvl="1"/>
            <a:r>
              <a:rPr lang="en-US" dirty="0"/>
              <a:t>C#,</a:t>
            </a:r>
            <a:r>
              <a:rPr lang="en-US" dirty="0" err="1"/>
              <a:t>Java,JavaScript,Groovy,R</a:t>
            </a:r>
            <a:r>
              <a:rPr lang="en-US" dirty="0"/>
              <a:t>,</a:t>
            </a:r>
          </a:p>
          <a:p>
            <a:pPr lvl="1"/>
            <a:r>
              <a:rPr lang="en-US" dirty="0" err="1"/>
              <a:t>Dockerfile</a:t>
            </a:r>
            <a:r>
              <a:rPr lang="en-US" dirty="0"/>
              <a:t>, GO, Ruby, </a:t>
            </a:r>
            <a:r>
              <a:rPr lang="en-US" dirty="0" err="1"/>
              <a:t>etc</a:t>
            </a:r>
            <a:endParaRPr lang="en-US" dirty="0"/>
          </a:p>
          <a:p>
            <a:pPr lvl="1"/>
            <a:endParaRPr lang="en-US" dirty="0"/>
          </a:p>
          <a:p>
            <a:r>
              <a:rPr lang="en-US" dirty="0"/>
              <a:t>VS Code &amp; Docker</a:t>
            </a:r>
          </a:p>
          <a:p>
            <a:pPr lvl="1"/>
            <a:r>
              <a:rPr lang="en-US" dirty="0"/>
              <a:t>https://code.visualstudio.com/Docs/languages/dockerfile</a:t>
            </a:r>
          </a:p>
        </p:txBody>
      </p:sp>
      <p:pic>
        <p:nvPicPr>
          <p:cNvPr id="4" name="Picture 3"/>
          <p:cNvPicPr>
            <a:picLocks noChangeAspect="1"/>
          </p:cNvPicPr>
          <p:nvPr/>
        </p:nvPicPr>
        <p:blipFill>
          <a:blip r:embed="rId3"/>
          <a:stretch>
            <a:fillRect/>
          </a:stretch>
        </p:blipFill>
        <p:spPr>
          <a:xfrm>
            <a:off x="5539740" y="1189181"/>
            <a:ext cx="6092737" cy="3632835"/>
          </a:xfrm>
          <a:prstGeom prst="rect">
            <a:avLst/>
          </a:prstGeom>
        </p:spPr>
      </p:pic>
      <p:pic>
        <p:nvPicPr>
          <p:cNvPr id="5" name="Picture 4"/>
          <p:cNvPicPr>
            <a:picLocks noChangeAspect="1"/>
          </p:cNvPicPr>
          <p:nvPr/>
        </p:nvPicPr>
        <p:blipFill>
          <a:blip r:embed="rId4"/>
          <a:stretch>
            <a:fillRect/>
          </a:stretch>
        </p:blipFill>
        <p:spPr>
          <a:xfrm>
            <a:off x="5709558" y="5069218"/>
            <a:ext cx="5753100" cy="1304925"/>
          </a:xfrm>
          <a:prstGeom prst="rect">
            <a:avLst/>
          </a:prstGeom>
        </p:spPr>
      </p:pic>
    </p:spTree>
    <p:extLst>
      <p:ext uri="{BB962C8B-B14F-4D97-AF65-F5344CB8AC3E}">
        <p14:creationId xmlns:p14="http://schemas.microsoft.com/office/powerpoint/2010/main" val="25624162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Office365 Developer Tools</a:t>
            </a:r>
          </a:p>
        </p:txBody>
      </p:sp>
      <p:sp>
        <p:nvSpPr>
          <p:cNvPr id="3" name="Text Placeholder 2"/>
          <p:cNvSpPr>
            <a:spLocks noGrp="1"/>
          </p:cNvSpPr>
          <p:nvPr>
            <p:ph type="body" sz="quarter" idx="10"/>
          </p:nvPr>
        </p:nvSpPr>
        <p:spPr>
          <a:xfrm>
            <a:off x="269239" y="1189177"/>
            <a:ext cx="11653523" cy="4557081"/>
          </a:xfrm>
        </p:spPr>
        <p:txBody>
          <a:bodyPr/>
          <a:lstStyle/>
          <a:p>
            <a:r>
              <a:rPr lang="en-US" sz="3600" dirty="0"/>
              <a:t>Office Dev Center </a:t>
            </a:r>
          </a:p>
          <a:p>
            <a:r>
              <a:rPr lang="en-US" sz="1960" dirty="0">
                <a:hlinkClick r:id="rId2"/>
              </a:rPr>
              <a:t>https://dev.office.com/</a:t>
            </a:r>
            <a:endParaRPr lang="en-US" sz="1960" dirty="0"/>
          </a:p>
          <a:p>
            <a:pPr lvl="1"/>
            <a:r>
              <a:rPr lang="en-US" dirty="0"/>
              <a:t>Getting started, code samples, design guidance, documentation, etc.</a:t>
            </a:r>
            <a:endParaRPr lang="en-US" dirty="0"/>
          </a:p>
          <a:p>
            <a:endParaRPr lang="en-US" sz="1961" dirty="0">
              <a:gradFill>
                <a:gsLst>
                  <a:gs pos="1250">
                    <a:schemeClr val="tx1"/>
                  </a:gs>
                  <a:gs pos="100000">
                    <a:schemeClr val="tx1"/>
                  </a:gs>
                </a:gsLst>
                <a:lin ang="5400000" scaled="0"/>
              </a:gradFill>
              <a:latin typeface="+mn-lt"/>
            </a:endParaRPr>
          </a:p>
          <a:p>
            <a:r>
              <a:rPr lang="en-US" sz="3600" dirty="0"/>
              <a:t>Setting up a Developer Environment</a:t>
            </a:r>
          </a:p>
          <a:p>
            <a:pPr lvl="1"/>
            <a:r>
              <a:rPr lang="en-US" dirty="0">
                <a:hlinkClick r:id="rId3"/>
              </a:rPr>
              <a:t>https://msdn.microsoft.com/en-us/office/office365/howto/setup-development-environment</a:t>
            </a:r>
            <a:endParaRPr lang="en-US" dirty="0"/>
          </a:p>
          <a:p>
            <a:pPr lvl="1"/>
            <a:r>
              <a:rPr lang="en-US" dirty="0"/>
              <a:t>Includes developer tools &amp; trial account setup </a:t>
            </a:r>
          </a:p>
          <a:p>
            <a:pPr lvl="1"/>
            <a:endParaRPr lang="en-US" dirty="0"/>
          </a:p>
          <a:p>
            <a:pPr lvl="1"/>
            <a:r>
              <a:rPr lang="en-US" sz="3600" dirty="0">
                <a:gradFill>
                  <a:gsLst>
                    <a:gs pos="1250">
                      <a:schemeClr val="tx1"/>
                    </a:gs>
                    <a:gs pos="99000">
                      <a:schemeClr val="tx1"/>
                    </a:gs>
                  </a:gsLst>
                  <a:lin ang="5400000" scaled="0"/>
                </a:gradFill>
                <a:latin typeface="+mj-lt"/>
              </a:rPr>
              <a:t>Office Tools for Visual Studio</a:t>
            </a:r>
          </a:p>
          <a:p>
            <a:pPr lvl="1"/>
            <a:r>
              <a:rPr lang="en-US" dirty="0">
                <a:hlinkClick r:id="rId4"/>
              </a:rPr>
              <a:t>https://www.visualstudio.com/vs/office-tools/</a:t>
            </a:r>
            <a:endParaRPr lang="en-US" dirty="0"/>
          </a:p>
          <a:p>
            <a:pPr lvl="1"/>
            <a:r>
              <a:rPr lang="en-US" dirty="0"/>
              <a:t>Microsoft Graph, SharePoint Add-ins, O365 Connectors </a:t>
            </a:r>
            <a:endParaRPr lang="en-US" dirty="0"/>
          </a:p>
        </p:txBody>
      </p:sp>
    </p:spTree>
    <p:extLst>
      <p:ext uri="{BB962C8B-B14F-4D97-AF65-F5344CB8AC3E}">
        <p14:creationId xmlns:p14="http://schemas.microsoft.com/office/powerpoint/2010/main" val="410281964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 + Azure</a:t>
            </a:r>
          </a:p>
        </p:txBody>
      </p:sp>
    </p:spTree>
    <p:extLst>
      <p:ext uri="{BB962C8B-B14F-4D97-AF65-F5344CB8AC3E}">
        <p14:creationId xmlns:p14="http://schemas.microsoft.com/office/powerpoint/2010/main" val="27624976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1" y="289957"/>
            <a:ext cx="11655840" cy="899537"/>
          </a:xfrm>
        </p:spPr>
        <p:txBody>
          <a:bodyPr/>
          <a:lstStyle/>
          <a:p>
            <a:r>
              <a:rPr lang="en-US" dirty="0"/>
              <a:t>.NET today</a:t>
            </a:r>
          </a:p>
        </p:txBody>
      </p:sp>
      <p:sp>
        <p:nvSpPr>
          <p:cNvPr id="2" name="Rectangle 1"/>
          <p:cNvSpPr>
            <a:spLocks/>
          </p:cNvSpPr>
          <p:nvPr/>
        </p:nvSpPr>
        <p:spPr bwMode="auto">
          <a:xfrm>
            <a:off x="1165665" y="1559932"/>
            <a:ext cx="3083701" cy="4105626"/>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Platform for .NET applications on Windows</a:t>
            </a:r>
          </a:p>
        </p:txBody>
      </p:sp>
      <p:sp>
        <p:nvSpPr>
          <p:cNvPr id="24" name="Rectangle 23"/>
          <p:cNvSpPr/>
          <p:nvPr/>
        </p:nvSpPr>
        <p:spPr bwMode="auto">
          <a:xfrm>
            <a:off x="4556430" y="1559932"/>
            <a:ext cx="3081461" cy="4108614"/>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framework optimized for modern app needs and developer workflows</a:t>
            </a:r>
          </a:p>
        </p:txBody>
      </p:sp>
      <p:sp>
        <p:nvSpPr>
          <p:cNvPr id="25" name="Rectangle 24"/>
          <p:cNvSpPr/>
          <p:nvPr/>
        </p:nvSpPr>
        <p:spPr bwMode="auto">
          <a:xfrm>
            <a:off x="7936707" y="1559932"/>
            <a:ext cx="3083701" cy="4105626"/>
          </a:xfrm>
          <a:prstGeom prst="rect">
            <a:avLst/>
          </a:prstGeom>
          <a:solidFill>
            <a:schemeClr val="accent3">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Mono-based runtime for iOS, OSX, and Android devices</a:t>
            </a:r>
          </a:p>
        </p:txBody>
      </p:sp>
      <p:sp>
        <p:nvSpPr>
          <p:cNvPr id="26" name="Rectangle 25"/>
          <p:cNvSpPr/>
          <p:nvPr/>
        </p:nvSpPr>
        <p:spPr bwMode="auto">
          <a:xfrm>
            <a:off x="1165665" y="1559932"/>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Framework</a:t>
            </a:r>
          </a:p>
        </p:txBody>
      </p:sp>
      <p:sp>
        <p:nvSpPr>
          <p:cNvPr id="27" name="Rectangle 26"/>
          <p:cNvSpPr/>
          <p:nvPr/>
        </p:nvSpPr>
        <p:spPr bwMode="auto">
          <a:xfrm>
            <a:off x="4556430" y="1559932"/>
            <a:ext cx="3081461"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Core</a:t>
            </a:r>
          </a:p>
        </p:txBody>
      </p:sp>
      <p:sp>
        <p:nvSpPr>
          <p:cNvPr id="28" name="Rectangle 27"/>
          <p:cNvSpPr/>
          <p:nvPr/>
        </p:nvSpPr>
        <p:spPr bwMode="auto">
          <a:xfrm>
            <a:off x="7936707" y="1560729"/>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err="1">
                <a:gradFill>
                  <a:gsLst>
                    <a:gs pos="5439">
                      <a:srgbClr val="F8F8F8"/>
                    </a:gs>
                    <a:gs pos="10000">
                      <a:srgbClr val="F8F8F8"/>
                    </a:gs>
                  </a:gsLst>
                  <a:lin ang="5400000" scaled="0"/>
                </a:gradFill>
              </a:rPr>
              <a:t>Xamarin</a:t>
            </a:r>
            <a:endParaRPr lang="en-US" sz="2353" dirty="0">
              <a:gradFill>
                <a:gsLst>
                  <a:gs pos="5439">
                    <a:srgbClr val="F8F8F8"/>
                  </a:gs>
                  <a:gs pos="10000">
                    <a:srgbClr val="F8F8F8"/>
                  </a:gs>
                </a:gsLst>
                <a:lin ang="5400000" scaled="0"/>
              </a:gradFill>
            </a:endParaRPr>
          </a:p>
        </p:txBody>
      </p:sp>
      <p:sp>
        <p:nvSpPr>
          <p:cNvPr id="29" name="Rectangle 28"/>
          <p:cNvSpPr/>
          <p:nvPr/>
        </p:nvSpPr>
        <p:spPr bwMode="auto">
          <a:xfrm>
            <a:off x="1164786" y="4917021"/>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Windows</a:t>
            </a:r>
          </a:p>
        </p:txBody>
      </p:sp>
      <p:sp>
        <p:nvSpPr>
          <p:cNvPr id="30" name="Rectangle 29"/>
          <p:cNvSpPr/>
          <p:nvPr/>
        </p:nvSpPr>
        <p:spPr bwMode="auto">
          <a:xfrm>
            <a:off x="4556431" y="4921526"/>
            <a:ext cx="3081460"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
        <p:nvSpPr>
          <p:cNvPr id="31" name="Rectangle 30"/>
          <p:cNvSpPr/>
          <p:nvPr/>
        </p:nvSpPr>
        <p:spPr bwMode="auto">
          <a:xfrm>
            <a:off x="7935828" y="4921526"/>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Tree>
    <p:extLst>
      <p:ext uri="{BB962C8B-B14F-4D97-AF65-F5344CB8AC3E}">
        <p14:creationId xmlns:p14="http://schemas.microsoft.com/office/powerpoint/2010/main" val="216133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ppt_x"/>
                                          </p:val>
                                        </p:tav>
                                        <p:tav tm="100000">
                                          <p:val>
                                            <p:strVal val="#ppt_x"/>
                                          </p:val>
                                        </p:tav>
                                      </p:tavLst>
                                    </p:anim>
                                    <p:anim calcmode="lin" valueType="num">
                                      <p:cBhvr additive="base">
                                        <p:cTn id="4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a:t>
            </a:r>
          </a:p>
        </p:txBody>
      </p:sp>
      <p:pic>
        <p:nvPicPr>
          <p:cNvPr id="5" name="Picture 4"/>
          <p:cNvPicPr>
            <a:picLocks noChangeAspect="1"/>
          </p:cNvPicPr>
          <p:nvPr/>
        </p:nvPicPr>
        <p:blipFill>
          <a:blip r:embed="rId2"/>
          <a:stretch>
            <a:fillRect/>
          </a:stretch>
        </p:blipFill>
        <p:spPr>
          <a:xfrm>
            <a:off x="151052" y="1020148"/>
            <a:ext cx="8709569" cy="5551714"/>
          </a:xfrm>
          <a:prstGeom prst="rect">
            <a:avLst/>
          </a:prstGeom>
        </p:spPr>
      </p:pic>
      <p:pic>
        <p:nvPicPr>
          <p:cNvPr id="7" name="Picture 6"/>
          <p:cNvPicPr>
            <a:picLocks noChangeAspect="1"/>
          </p:cNvPicPr>
          <p:nvPr/>
        </p:nvPicPr>
        <p:blipFill>
          <a:blip r:embed="rId3"/>
          <a:stretch>
            <a:fillRect/>
          </a:stretch>
        </p:blipFill>
        <p:spPr>
          <a:xfrm>
            <a:off x="2086605" y="1279880"/>
            <a:ext cx="8651018" cy="5514392"/>
          </a:xfrm>
          <a:prstGeom prst="rect">
            <a:avLst/>
          </a:prstGeom>
        </p:spPr>
      </p:pic>
      <p:pic>
        <p:nvPicPr>
          <p:cNvPr id="8" name="Picture 7"/>
          <p:cNvPicPr>
            <a:picLocks noChangeAspect="1"/>
          </p:cNvPicPr>
          <p:nvPr/>
        </p:nvPicPr>
        <p:blipFill>
          <a:blip r:embed="rId4"/>
          <a:stretch>
            <a:fillRect/>
          </a:stretch>
        </p:blipFill>
        <p:spPr>
          <a:xfrm>
            <a:off x="4740850" y="1747311"/>
            <a:ext cx="7279345" cy="5046961"/>
          </a:xfrm>
          <a:prstGeom prst="rect">
            <a:avLst/>
          </a:prstGeom>
        </p:spPr>
      </p:pic>
    </p:spTree>
    <p:extLst>
      <p:ext uri="{BB962C8B-B14F-4D97-AF65-F5344CB8AC3E}">
        <p14:creationId xmlns:p14="http://schemas.microsoft.com/office/powerpoint/2010/main" val="856073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0066" y="1189496"/>
            <a:ext cx="11651870" cy="2769596"/>
          </a:xfrm>
        </p:spPr>
        <p:txBody>
          <a:bodyPr/>
          <a:lstStyle/>
          <a:p>
            <a:pPr marL="0" indent="0" algn="ctr">
              <a:buNone/>
            </a:pPr>
            <a:r>
              <a:rPr lang="en-US" dirty="0">
                <a:hlinkClick r:id="rId2"/>
              </a:rPr>
              <a:t>https://aka.ms/DockerToolsForVS</a:t>
            </a:r>
            <a:endParaRPr lang="en-US" dirty="0"/>
          </a:p>
          <a:p>
            <a:pPr marL="0" indent="0">
              <a:buNone/>
            </a:pPr>
            <a:endParaRPr lang="en-US" dirty="0"/>
          </a:p>
          <a:p>
            <a:r>
              <a:rPr lang="en-US" dirty="0"/>
              <a:t>Adds </a:t>
            </a:r>
            <a:r>
              <a:rPr lang="en-US" dirty="0" err="1"/>
              <a:t>Dockerfile</a:t>
            </a:r>
            <a:r>
              <a:rPr lang="en-US" dirty="0"/>
              <a:t> &amp; scripts to project</a:t>
            </a:r>
          </a:p>
          <a:p>
            <a:r>
              <a:rPr lang="en-US" dirty="0"/>
              <a:t>Deploy &amp; debug in containers</a:t>
            </a:r>
          </a:p>
        </p:txBody>
      </p:sp>
      <p:sp>
        <p:nvSpPr>
          <p:cNvPr id="3" name="Title 2"/>
          <p:cNvSpPr>
            <a:spLocks noGrp="1"/>
          </p:cNvSpPr>
          <p:nvPr>
            <p:ph type="title"/>
          </p:nvPr>
        </p:nvSpPr>
        <p:spPr/>
        <p:txBody>
          <a:bodyPr/>
          <a:lstStyle/>
          <a:p>
            <a:r>
              <a:rPr lang="en-US" dirty="0"/>
              <a:t>Docker Tools for Visual Studio 2015 (Preview)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648" y="4382678"/>
            <a:ext cx="7816080" cy="2079278"/>
          </a:xfrm>
          <a:prstGeom prst="rect">
            <a:avLst/>
          </a:prstGeom>
        </p:spPr>
      </p:pic>
    </p:spTree>
    <p:extLst>
      <p:ext uri="{BB962C8B-B14F-4D97-AF65-F5344CB8AC3E}">
        <p14:creationId xmlns:p14="http://schemas.microsoft.com/office/powerpoint/2010/main" val="2440923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0"/>
          </p:nvPr>
        </p:nvSpPr>
        <p:spPr>
          <a:xfrm>
            <a:off x="269239" y="1189177"/>
            <a:ext cx="11653523" cy="2055114"/>
          </a:xfrm>
        </p:spPr>
        <p:txBody>
          <a:bodyPr/>
          <a:lstStyle/>
          <a:p>
            <a:r>
              <a:rPr lang="en-US" dirty="0"/>
              <a:t>Developer Environments</a:t>
            </a:r>
          </a:p>
          <a:p>
            <a:r>
              <a:rPr lang="en-US" dirty="0"/>
              <a:t>Tools</a:t>
            </a:r>
          </a:p>
          <a:p>
            <a:r>
              <a:rPr lang="en-US" dirty="0"/>
              <a:t>Language Specific SDKs</a:t>
            </a:r>
          </a:p>
        </p:txBody>
      </p:sp>
    </p:spTree>
    <p:extLst>
      <p:ext uri="{BB962C8B-B14F-4D97-AF65-F5344CB8AC3E}">
        <p14:creationId xmlns:p14="http://schemas.microsoft.com/office/powerpoint/2010/main" val="20931210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p:txBody>
          <a:bodyPr/>
          <a:lstStyle/>
          <a:p>
            <a:r>
              <a:rPr lang="en-US" dirty="0"/>
              <a:t>Visual Studio and Azure</a:t>
            </a:r>
          </a:p>
        </p:txBody>
      </p:sp>
    </p:spTree>
    <p:extLst>
      <p:ext uri="{BB962C8B-B14F-4D97-AF65-F5344CB8AC3E}">
        <p14:creationId xmlns:p14="http://schemas.microsoft.com/office/powerpoint/2010/main" val="335227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 Azure </a:t>
            </a:r>
          </a:p>
        </p:txBody>
      </p:sp>
    </p:spTree>
    <p:extLst>
      <p:ext uri="{BB962C8B-B14F-4D97-AF65-F5344CB8AC3E}">
        <p14:creationId xmlns:p14="http://schemas.microsoft.com/office/powerpoint/2010/main" val="36950736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Java Dev Center – </a:t>
            </a:r>
            <a:r>
              <a:rPr lang="en-US" dirty="0"/>
              <a:t>azure.com/java </a:t>
            </a:r>
          </a:p>
        </p:txBody>
      </p:sp>
      <p:pic>
        <p:nvPicPr>
          <p:cNvPr id="5" name="Picture 4"/>
          <p:cNvPicPr>
            <a:picLocks noChangeAspect="1"/>
          </p:cNvPicPr>
          <p:nvPr/>
        </p:nvPicPr>
        <p:blipFill rotWithShape="1">
          <a:blip r:embed="rId3"/>
          <a:srcRect l="564" t="15207" r="1302" b="-8646"/>
          <a:stretch/>
        </p:blipFill>
        <p:spPr>
          <a:xfrm>
            <a:off x="807151" y="1215548"/>
            <a:ext cx="10288279" cy="5204177"/>
          </a:xfrm>
          <a:prstGeom prst="rect">
            <a:avLst/>
          </a:prstGeom>
          <a:solidFill>
            <a:schemeClr val="bg1"/>
          </a:solidFill>
          <a:effectLst>
            <a:outerShdw blurRad="381000" sx="101000" sy="101000" algn="ctr" rotWithShape="0">
              <a:prstClr val="black">
                <a:alpha val="21000"/>
              </a:prstClr>
            </a:outerShdw>
          </a:effectLst>
        </p:spPr>
      </p:pic>
    </p:spTree>
    <p:extLst>
      <p:ext uri="{BB962C8B-B14F-4D97-AF65-F5344CB8AC3E}">
        <p14:creationId xmlns:p14="http://schemas.microsoft.com/office/powerpoint/2010/main" val="18406777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Java deployment in Azure</a:t>
            </a:r>
            <a:endParaRPr lang="en-US" dirty="0"/>
          </a:p>
        </p:txBody>
      </p:sp>
      <p:sp>
        <p:nvSpPr>
          <p:cNvPr id="4" name="TextBox 3"/>
          <p:cNvSpPr txBox="1"/>
          <p:nvPr/>
        </p:nvSpPr>
        <p:spPr>
          <a:xfrm>
            <a:off x="269240" y="5154210"/>
            <a:ext cx="1441749" cy="633625"/>
          </a:xfrm>
          <a:prstGeom prst="rect">
            <a:avLst/>
          </a:prstGeom>
          <a:noFill/>
        </p:spPr>
        <p:txBody>
          <a:bodyPr wrap="square">
            <a:spAutoFit/>
          </a:bodyPr>
          <a:lstStyle/>
          <a:p>
            <a:pPr algn="r" defTabSz="896181">
              <a:defRPr/>
            </a:pPr>
            <a:r>
              <a:rPr lang="en-US" sz="1765" kern="0" dirty="0">
                <a:solidFill>
                  <a:schemeClr val="accent2"/>
                </a:solidFill>
                <a:latin typeface="Segoe UI"/>
              </a:rPr>
              <a:t>Ultimate </a:t>
            </a:r>
          </a:p>
          <a:p>
            <a:pPr algn="r" defTabSz="896181">
              <a:defRPr/>
            </a:pPr>
            <a:r>
              <a:rPr lang="en-US" sz="1765" kern="0" dirty="0">
                <a:solidFill>
                  <a:schemeClr val="accent2"/>
                </a:solidFill>
                <a:latin typeface="Segoe UI"/>
              </a:rPr>
              <a:t>Control</a:t>
            </a:r>
          </a:p>
        </p:txBody>
      </p:sp>
      <p:sp>
        <p:nvSpPr>
          <p:cNvPr id="5" name="TextBox 4"/>
          <p:cNvSpPr txBox="1"/>
          <p:nvPr/>
        </p:nvSpPr>
        <p:spPr>
          <a:xfrm>
            <a:off x="10523026" y="5154210"/>
            <a:ext cx="1904633" cy="633625"/>
          </a:xfrm>
          <a:prstGeom prst="rect">
            <a:avLst/>
          </a:prstGeom>
          <a:noFill/>
        </p:spPr>
        <p:txBody>
          <a:bodyPr>
            <a:spAutoFit/>
          </a:bodyPr>
          <a:lstStyle/>
          <a:p>
            <a:pPr defTabSz="896181">
              <a:defRPr/>
            </a:pPr>
            <a:r>
              <a:rPr lang="en-US" sz="1765" kern="0" dirty="0">
                <a:solidFill>
                  <a:schemeClr val="accent2"/>
                </a:solidFill>
                <a:latin typeface="Segoe UI"/>
              </a:rPr>
              <a:t>Cost &amp;</a:t>
            </a:r>
          </a:p>
          <a:p>
            <a:pPr defTabSz="896181">
              <a:defRPr/>
            </a:pPr>
            <a:r>
              <a:rPr lang="en-US" sz="1765" kern="0" dirty="0">
                <a:solidFill>
                  <a:schemeClr val="accent2"/>
                </a:solidFill>
                <a:latin typeface="Segoe UI"/>
              </a:rPr>
              <a:t>Agility</a:t>
            </a:r>
          </a:p>
        </p:txBody>
      </p:sp>
      <p:sp>
        <p:nvSpPr>
          <p:cNvPr id="6" name="Rectangle 5"/>
          <p:cNvSpPr/>
          <p:nvPr/>
        </p:nvSpPr>
        <p:spPr bwMode="auto">
          <a:xfrm>
            <a:off x="2017237" y="2389799"/>
            <a:ext cx="1830580" cy="1903803"/>
          </a:xfrm>
          <a:prstGeom prst="rect">
            <a:avLst/>
          </a:prstGeom>
          <a:solidFill>
            <a:schemeClr val="accent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Virtual Machines</a:t>
            </a:r>
          </a:p>
        </p:txBody>
      </p:sp>
      <p:sp>
        <p:nvSpPr>
          <p:cNvPr id="7" name="Rectangle 6"/>
          <p:cNvSpPr/>
          <p:nvPr/>
        </p:nvSpPr>
        <p:spPr bwMode="auto">
          <a:xfrm>
            <a:off x="4148254" y="2389799"/>
            <a:ext cx="1830580" cy="1903803"/>
          </a:xfrm>
          <a:prstGeom prst="rect">
            <a:avLst/>
          </a:prstGeom>
          <a:solidFill>
            <a:schemeClr val="accent2">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Extensions</a:t>
            </a:r>
          </a:p>
          <a:p>
            <a:pPr defTabSz="895922">
              <a:defRPr/>
            </a:pPr>
            <a:r>
              <a:rPr lang="en-US" sz="1765" kern="0" dirty="0">
                <a:gradFill>
                  <a:gsLst>
                    <a:gs pos="0">
                      <a:srgbClr val="FFFFFF"/>
                    </a:gs>
                    <a:gs pos="100000">
                      <a:srgbClr val="FFFFFF"/>
                    </a:gs>
                  </a:gsLst>
                  <a:lin ang="5400000" scaled="0"/>
                </a:gradFill>
              </a:rPr>
              <a:t>+ Containers</a:t>
            </a:r>
          </a:p>
        </p:txBody>
      </p:sp>
      <p:sp>
        <p:nvSpPr>
          <p:cNvPr id="8" name="Rectangle 7"/>
          <p:cNvSpPr/>
          <p:nvPr/>
        </p:nvSpPr>
        <p:spPr bwMode="auto">
          <a:xfrm>
            <a:off x="6279660" y="2389799"/>
            <a:ext cx="1830580" cy="1903803"/>
          </a:xfrm>
          <a:prstGeom prst="rect">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ScaleSets</a:t>
            </a:r>
          </a:p>
        </p:txBody>
      </p:sp>
      <p:sp>
        <p:nvSpPr>
          <p:cNvPr id="9" name="Rectangle 8"/>
          <p:cNvSpPr/>
          <p:nvPr/>
        </p:nvSpPr>
        <p:spPr bwMode="auto">
          <a:xfrm>
            <a:off x="8420986" y="2389799"/>
            <a:ext cx="1830580" cy="1903803"/>
          </a:xfrm>
          <a:prstGeom prst="rect">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Cloud Foundry,</a:t>
            </a:r>
          </a:p>
          <a:p>
            <a:pPr defTabSz="895922">
              <a:defRPr/>
            </a:pPr>
            <a:r>
              <a:rPr lang="en-US" sz="1765" kern="0" dirty="0">
                <a:gradFill>
                  <a:gsLst>
                    <a:gs pos="0">
                      <a:srgbClr val="FFFFFF"/>
                    </a:gs>
                    <a:gs pos="100000">
                      <a:srgbClr val="FFFFFF"/>
                    </a:gs>
                  </a:gsLst>
                  <a:lin ang="5400000" scaled="0"/>
                </a:gradFill>
              </a:rPr>
              <a:t>Container Services </a:t>
            </a:r>
          </a:p>
          <a:p>
            <a:pPr defTabSz="895922">
              <a:defRPr/>
            </a:pPr>
            <a:r>
              <a:rPr lang="en-US" sz="1765" kern="0" dirty="0">
                <a:gradFill>
                  <a:gsLst>
                    <a:gs pos="0">
                      <a:srgbClr val="FFFFFF"/>
                    </a:gs>
                    <a:gs pos="100000">
                      <a:srgbClr val="FFFFFF"/>
                    </a:gs>
                  </a:gsLst>
                  <a:lin ang="5400000" scaled="0"/>
                </a:gradFill>
              </a:rPr>
              <a:t>Service Fabric</a:t>
            </a:r>
          </a:p>
        </p:txBody>
      </p:sp>
      <p:sp>
        <p:nvSpPr>
          <p:cNvPr id="10" name="TextBox 9"/>
          <p:cNvSpPr txBox="1"/>
          <p:nvPr/>
        </p:nvSpPr>
        <p:spPr>
          <a:xfrm>
            <a:off x="466132" y="1579338"/>
            <a:ext cx="1244857" cy="362072"/>
          </a:xfrm>
          <a:prstGeom prst="rect">
            <a:avLst/>
          </a:prstGeom>
          <a:noFill/>
        </p:spPr>
        <p:txBody>
          <a:bodyPr>
            <a:spAutoFit/>
          </a:bodyPr>
          <a:lstStyle/>
          <a:p>
            <a:pPr algn="r" defTabSz="896181">
              <a:defRPr/>
            </a:pPr>
            <a:r>
              <a:rPr lang="en-US" sz="1765" kern="0" dirty="0">
                <a:solidFill>
                  <a:schemeClr val="accent2"/>
                </a:solidFill>
                <a:latin typeface="Segoe UI"/>
              </a:rPr>
              <a:t>IaaS</a:t>
            </a:r>
          </a:p>
        </p:txBody>
      </p:sp>
      <p:sp>
        <p:nvSpPr>
          <p:cNvPr id="11" name="TextBox 10"/>
          <p:cNvSpPr txBox="1"/>
          <p:nvPr/>
        </p:nvSpPr>
        <p:spPr>
          <a:xfrm>
            <a:off x="10523026" y="1579338"/>
            <a:ext cx="1244857" cy="362072"/>
          </a:xfrm>
          <a:prstGeom prst="rect">
            <a:avLst/>
          </a:prstGeom>
          <a:noFill/>
        </p:spPr>
        <p:txBody>
          <a:bodyPr>
            <a:spAutoFit/>
          </a:bodyPr>
          <a:lstStyle/>
          <a:p>
            <a:pPr defTabSz="896181">
              <a:defRPr/>
            </a:pPr>
            <a:r>
              <a:rPr lang="en-US" sz="1765" kern="0" dirty="0">
                <a:solidFill>
                  <a:schemeClr val="accent2"/>
                </a:solidFill>
                <a:latin typeface="Segoe UI"/>
              </a:rPr>
              <a:t>PaaS</a:t>
            </a:r>
          </a:p>
        </p:txBody>
      </p:sp>
      <p:sp>
        <p:nvSpPr>
          <p:cNvPr id="12" name="Left-Right Arrow 11"/>
          <p:cNvSpPr/>
          <p:nvPr/>
        </p:nvSpPr>
        <p:spPr>
          <a:xfrm rot="10800000">
            <a:off x="1748335" y="1521765"/>
            <a:ext cx="8712448"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3" name="Left-Right Arrow 12"/>
          <p:cNvSpPr/>
          <p:nvPr/>
        </p:nvSpPr>
        <p:spPr>
          <a:xfrm rot="10800000">
            <a:off x="1742111" y="5244461"/>
            <a:ext cx="8791809"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4" name="TextBox 13"/>
          <p:cNvSpPr txBox="1"/>
          <p:nvPr/>
        </p:nvSpPr>
        <p:spPr>
          <a:xfrm>
            <a:off x="2028845" y="4268245"/>
            <a:ext cx="1807366" cy="832723"/>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Bring your Java</a:t>
            </a:r>
          </a:p>
        </p:txBody>
      </p:sp>
      <p:sp>
        <p:nvSpPr>
          <p:cNvPr id="15" name="TextBox 14"/>
          <p:cNvSpPr txBox="1"/>
          <p:nvPr/>
        </p:nvSpPr>
        <p:spPr>
          <a:xfrm>
            <a:off x="4151928" y="4268245"/>
            <a:ext cx="1823232" cy="843535"/>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Automate everything</a:t>
            </a:r>
          </a:p>
        </p:txBody>
      </p:sp>
      <p:sp>
        <p:nvSpPr>
          <p:cNvPr id="16" name="TextBox 15"/>
          <p:cNvSpPr txBox="1"/>
          <p:nvPr/>
        </p:nvSpPr>
        <p:spPr>
          <a:xfrm>
            <a:off x="6392859" y="4268245"/>
            <a:ext cx="1604184"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Elastic Declarative</a:t>
            </a:r>
          </a:p>
        </p:txBody>
      </p:sp>
      <p:sp>
        <p:nvSpPr>
          <p:cNvPr id="17" name="TextBox 16"/>
          <p:cNvSpPr txBox="1"/>
          <p:nvPr/>
        </p:nvSpPr>
        <p:spPr>
          <a:xfrm>
            <a:off x="8514221" y="4268245"/>
            <a:ext cx="1644109"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Stateless &amp; </a:t>
            </a:r>
            <a:r>
              <a:rPr lang="en-US" sz="1961" kern="0" dirty="0" err="1">
                <a:solidFill>
                  <a:schemeClr val="accent2"/>
                </a:solidFill>
                <a:latin typeface="Segoe UI"/>
              </a:rPr>
              <a:t>Stateful</a:t>
            </a:r>
            <a:endParaRPr lang="en-US" sz="1961" kern="0" dirty="0">
              <a:solidFill>
                <a:schemeClr val="accent2"/>
              </a:solidFill>
              <a:latin typeface="Segoe UI"/>
            </a:endParaRPr>
          </a:p>
        </p:txBody>
      </p:sp>
    </p:spTree>
    <p:extLst>
      <p:ext uri="{BB962C8B-B14F-4D97-AF65-F5344CB8AC3E}">
        <p14:creationId xmlns:p14="http://schemas.microsoft.com/office/powerpoint/2010/main" val="143303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Toolkit for Eclipse/for IntelliJ</a:t>
            </a:r>
          </a:p>
        </p:txBody>
      </p:sp>
      <p:sp>
        <p:nvSpPr>
          <p:cNvPr id="2" name="Text Placeholder 1"/>
          <p:cNvSpPr>
            <a:spLocks noGrp="1"/>
          </p:cNvSpPr>
          <p:nvPr>
            <p:ph type="body" sz="quarter" idx="4294967295"/>
          </p:nvPr>
        </p:nvSpPr>
        <p:spPr>
          <a:xfrm>
            <a:off x="231821" y="947670"/>
            <a:ext cx="11653523" cy="510524"/>
          </a:xfrm>
        </p:spPr>
        <p:txBody>
          <a:bodyPr/>
          <a:lstStyle/>
          <a:p>
            <a:pPr marL="0" indent="0">
              <a:spcBef>
                <a:spcPct val="0"/>
              </a:spcBef>
              <a:buNone/>
            </a:pPr>
            <a:r>
              <a:rPr lang="en-US" sz="2353" b="1" spc="-100" dirty="0">
                <a:ln w="3175">
                  <a:noFill/>
                </a:ln>
                <a:gradFill>
                  <a:gsLst>
                    <a:gs pos="0">
                      <a:schemeClr val="accent6"/>
                    </a:gs>
                    <a:gs pos="100000">
                      <a:schemeClr val="accent6"/>
                    </a:gs>
                  </a:gsLst>
                  <a:lin ang="21594000" scaled="0"/>
                </a:gradFill>
                <a:latin typeface="+mn-lt"/>
                <a:cs typeface="Segoe UI" pitchFamily="34" charset="0"/>
              </a:rPr>
              <a:t>Deploy to Azure Web Apps or Azure PaaS</a:t>
            </a:r>
          </a:p>
        </p:txBody>
      </p:sp>
      <p:sp>
        <p:nvSpPr>
          <p:cNvPr id="8" name="Rectangle 7"/>
          <p:cNvSpPr/>
          <p:nvPr/>
        </p:nvSpPr>
        <p:spPr bwMode="auto">
          <a:xfrm>
            <a:off x="1" y="1636463"/>
            <a:ext cx="12192000" cy="52210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7" name="Group 6"/>
          <p:cNvGrpSpPr/>
          <p:nvPr/>
        </p:nvGrpSpPr>
        <p:grpSpPr>
          <a:xfrm>
            <a:off x="1534816" y="2063844"/>
            <a:ext cx="9122369" cy="4104605"/>
            <a:chOff x="526888" y="2278062"/>
            <a:chExt cx="10055612" cy="4524518"/>
          </a:xfrm>
        </p:grpSpPr>
        <p:pic>
          <p:nvPicPr>
            <p:cNvPr id="4" name="Picture 3"/>
            <p:cNvPicPr>
              <a:picLocks noChangeAspect="1"/>
            </p:cNvPicPr>
            <p:nvPr/>
          </p:nvPicPr>
          <p:blipFill>
            <a:blip r:embed="rId3"/>
            <a:stretch>
              <a:fillRect/>
            </a:stretch>
          </p:blipFill>
          <p:spPr>
            <a:xfrm>
              <a:off x="526888" y="2278062"/>
              <a:ext cx="7333171" cy="4524518"/>
            </a:xfrm>
            <a:prstGeom prst="rect">
              <a:avLst/>
            </a:prstGeom>
          </p:spPr>
        </p:pic>
        <p:pic>
          <p:nvPicPr>
            <p:cNvPr id="6" name="Picture 5"/>
            <p:cNvPicPr>
              <a:picLocks noChangeAspect="1"/>
            </p:cNvPicPr>
            <p:nvPr/>
          </p:nvPicPr>
          <p:blipFill>
            <a:blip r:embed="rId4"/>
            <a:stretch>
              <a:fillRect/>
            </a:stretch>
          </p:blipFill>
          <p:spPr>
            <a:xfrm>
              <a:off x="5380037" y="2887662"/>
              <a:ext cx="5202463" cy="2743200"/>
            </a:xfrm>
            <a:prstGeom prst="rect">
              <a:avLst/>
            </a:prstGeom>
          </p:spPr>
        </p:pic>
      </p:grpSp>
    </p:spTree>
    <p:extLst>
      <p:ext uri="{BB962C8B-B14F-4D97-AF65-F5344CB8AC3E}">
        <p14:creationId xmlns:p14="http://schemas.microsoft.com/office/powerpoint/2010/main" val="421515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4" name="Picture 3"/>
          <p:cNvPicPr>
            <a:picLocks noChangeAspect="1"/>
          </p:cNvPicPr>
          <p:nvPr/>
        </p:nvPicPr>
        <p:blipFill>
          <a:blip r:embed="rId2"/>
          <a:stretch>
            <a:fillRect/>
          </a:stretch>
        </p:blipFill>
        <p:spPr>
          <a:xfrm>
            <a:off x="6531695" y="1249261"/>
            <a:ext cx="5313185" cy="2801328"/>
          </a:xfrm>
          <a:prstGeom prst="rect">
            <a:avLst/>
          </a:prstGeom>
        </p:spPr>
      </p:pic>
      <p:pic>
        <p:nvPicPr>
          <p:cNvPr id="5" name="Picture 4"/>
          <p:cNvPicPr>
            <a:picLocks noChangeAspect="1"/>
          </p:cNvPicPr>
          <p:nvPr/>
        </p:nvPicPr>
        <p:blipFill>
          <a:blip r:embed="rId3"/>
          <a:stretch>
            <a:fillRect/>
          </a:stretch>
        </p:blipFill>
        <p:spPr>
          <a:xfrm>
            <a:off x="978908" y="4235774"/>
            <a:ext cx="5117092" cy="578941"/>
          </a:xfrm>
          <a:prstGeom prst="rect">
            <a:avLst/>
          </a:prstGeom>
        </p:spPr>
      </p:pic>
      <p:pic>
        <p:nvPicPr>
          <p:cNvPr id="6" name="Picture 5"/>
          <p:cNvPicPr>
            <a:picLocks noChangeAspect="1"/>
          </p:cNvPicPr>
          <p:nvPr/>
        </p:nvPicPr>
        <p:blipFill>
          <a:blip r:embed="rId4"/>
          <a:stretch>
            <a:fillRect/>
          </a:stretch>
        </p:blipFill>
        <p:spPr>
          <a:xfrm>
            <a:off x="1004851" y="1367246"/>
            <a:ext cx="5135767" cy="532252"/>
          </a:xfrm>
          <a:prstGeom prst="rect">
            <a:avLst/>
          </a:prstGeom>
        </p:spPr>
      </p:pic>
      <p:pic>
        <p:nvPicPr>
          <p:cNvPr id="7" name="Picture 6"/>
          <p:cNvPicPr>
            <a:picLocks noChangeAspect="1"/>
          </p:cNvPicPr>
          <p:nvPr/>
        </p:nvPicPr>
        <p:blipFill>
          <a:blip r:embed="rId5"/>
          <a:stretch>
            <a:fillRect/>
          </a:stretch>
        </p:blipFill>
        <p:spPr>
          <a:xfrm>
            <a:off x="6544207" y="4098331"/>
            <a:ext cx="4320801" cy="2689274"/>
          </a:xfrm>
          <a:prstGeom prst="rect">
            <a:avLst/>
          </a:prstGeom>
        </p:spPr>
      </p:pic>
      <p:sp>
        <p:nvSpPr>
          <p:cNvPr id="9"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24327328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2"/>
          <a:stretch>
            <a:fillRect/>
          </a:stretch>
        </p:blipFill>
        <p:spPr>
          <a:xfrm>
            <a:off x="358945" y="1183336"/>
            <a:ext cx="3501659" cy="3034772"/>
          </a:xfrm>
          <a:prstGeom prst="rect">
            <a:avLst/>
          </a:prstGeom>
        </p:spPr>
      </p:pic>
      <p:pic>
        <p:nvPicPr>
          <p:cNvPr id="3" name="Picture 2"/>
          <p:cNvPicPr>
            <a:picLocks noChangeAspect="1"/>
          </p:cNvPicPr>
          <p:nvPr/>
        </p:nvPicPr>
        <p:blipFill>
          <a:blip r:embed="rId3"/>
          <a:stretch>
            <a:fillRect/>
          </a:stretch>
        </p:blipFill>
        <p:spPr>
          <a:xfrm>
            <a:off x="3675679" y="1367246"/>
            <a:ext cx="4650204" cy="5061065"/>
          </a:xfrm>
          <a:prstGeom prst="rect">
            <a:avLst/>
          </a:prstGeom>
        </p:spPr>
      </p:pic>
      <p:pic>
        <p:nvPicPr>
          <p:cNvPr id="4" name="Picture 3"/>
          <p:cNvPicPr>
            <a:picLocks noChangeAspect="1"/>
          </p:cNvPicPr>
          <p:nvPr/>
        </p:nvPicPr>
        <p:blipFill>
          <a:blip r:embed="rId4"/>
          <a:stretch>
            <a:fillRect/>
          </a:stretch>
        </p:blipFill>
        <p:spPr>
          <a:xfrm>
            <a:off x="7271391" y="1687575"/>
            <a:ext cx="4650204" cy="5061065"/>
          </a:xfrm>
          <a:prstGeom prst="rect">
            <a:avLst/>
          </a:prstGeom>
        </p:spPr>
      </p:pic>
      <p:sp>
        <p:nvSpPr>
          <p:cNvPr id="6"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15403171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575" y="290513"/>
            <a:ext cx="11655425" cy="898525"/>
          </a:xfrm>
        </p:spPr>
        <p:txBody>
          <a:bodyPr/>
          <a:lstStyle/>
          <a:p>
            <a:r>
              <a:rPr lang="en-US" dirty="0">
                <a:solidFill>
                  <a:schemeClr val="tx1"/>
                </a:solidFill>
              </a:rPr>
              <a:t>SDKs for Java</a:t>
            </a:r>
          </a:p>
        </p:txBody>
      </p:sp>
      <p:grpSp>
        <p:nvGrpSpPr>
          <p:cNvPr id="100" name="Group 99"/>
          <p:cNvGrpSpPr/>
          <p:nvPr/>
        </p:nvGrpSpPr>
        <p:grpSpPr>
          <a:xfrm>
            <a:off x="1056451" y="1307506"/>
            <a:ext cx="3433805" cy="5462086"/>
            <a:chOff x="1077634" y="1333228"/>
            <a:chExt cx="3502661" cy="5571610"/>
          </a:xfrm>
        </p:grpSpPr>
        <p:grpSp>
          <p:nvGrpSpPr>
            <p:cNvPr id="7" name="Group 6"/>
            <p:cNvGrpSpPr/>
            <p:nvPr/>
          </p:nvGrpSpPr>
          <p:grpSpPr>
            <a:xfrm>
              <a:off x="2993339" y="1333228"/>
              <a:ext cx="1586956" cy="687437"/>
              <a:chOff x="364686" y="1553047"/>
              <a:chExt cx="1801306" cy="780291"/>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7"/>
                <a:ext cx="780290" cy="780291"/>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1"/>
              <a:ext cx="1793469" cy="626567"/>
              <a:chOff x="117935" y="3726845"/>
              <a:chExt cx="2035714" cy="711198"/>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5"/>
                <a:ext cx="711198" cy="711198"/>
              </a:xfrm>
              <a:prstGeom prst="rect">
                <a:avLst/>
              </a:prstGeom>
            </p:spPr>
          </p:pic>
          <p:sp>
            <p:nvSpPr>
              <p:cNvPr id="11" name="TextBox 10"/>
              <p:cNvSpPr txBox="1"/>
              <p:nvPr/>
            </p:nvSpPr>
            <p:spPr>
              <a:xfrm>
                <a:off x="117935" y="3815715"/>
                <a:ext cx="1303141"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6" y="5487705"/>
              <a:ext cx="2056382" cy="687437"/>
              <a:chOff x="-180487" y="2577630"/>
              <a:chExt cx="2334137" cy="780291"/>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60" y="2577630"/>
                <a:ext cx="780290" cy="780291"/>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07"/>
              <a:chExt cx="1813334" cy="723749"/>
            </a:xfrm>
          </p:grpSpPr>
          <p:grpSp>
            <p:nvGrpSpPr>
              <p:cNvPr id="30" name="Group 4"/>
              <p:cNvGrpSpPr>
                <a:grpSpLocks noChangeAspect="1"/>
              </p:cNvGrpSpPr>
              <p:nvPr/>
            </p:nvGrpSpPr>
            <p:grpSpPr bwMode="auto">
              <a:xfrm>
                <a:off x="2231082" y="1835407"/>
                <a:ext cx="689565" cy="723749"/>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6"/>
              <a:chExt cx="2810495" cy="620193"/>
            </a:xfrm>
          </p:grpSpPr>
          <p:grpSp>
            <p:nvGrpSpPr>
              <p:cNvPr id="43" name="Group 9"/>
              <p:cNvGrpSpPr>
                <a:grpSpLocks noChangeAspect="1"/>
              </p:cNvGrpSpPr>
              <p:nvPr/>
            </p:nvGrpSpPr>
            <p:grpSpPr bwMode="auto">
              <a:xfrm>
                <a:off x="1848495" y="2661976"/>
                <a:ext cx="758366" cy="620193"/>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69"/>
              <a:ext cx="1515173" cy="570747"/>
              <a:chOff x="591605" y="4341398"/>
              <a:chExt cx="1719829" cy="647839"/>
            </a:xfrm>
          </p:grpSpPr>
          <p:grpSp>
            <p:nvGrpSpPr>
              <p:cNvPr id="52" name="Group 17"/>
              <p:cNvGrpSpPr>
                <a:grpSpLocks noChangeAspect="1"/>
              </p:cNvGrpSpPr>
              <p:nvPr/>
            </p:nvGrpSpPr>
            <p:grpSpPr bwMode="auto">
              <a:xfrm>
                <a:off x="1828801"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3"/>
              <a:chExt cx="2134574" cy="666698"/>
            </a:xfrm>
          </p:grpSpPr>
          <p:grpSp>
            <p:nvGrpSpPr>
              <p:cNvPr id="58" name="Group 22"/>
              <p:cNvGrpSpPr>
                <a:grpSpLocks noChangeAspect="1"/>
              </p:cNvGrpSpPr>
              <p:nvPr/>
            </p:nvGrpSpPr>
            <p:grpSpPr bwMode="auto">
              <a:xfrm>
                <a:off x="1661052" y="3480793"/>
                <a:ext cx="512944" cy="666698"/>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4"/>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grpSp>
          <p:nvGrpSpPr>
            <p:cNvPr id="65" name="Group 64"/>
            <p:cNvGrpSpPr/>
            <p:nvPr/>
          </p:nvGrpSpPr>
          <p:grpSpPr>
            <a:xfrm>
              <a:off x="5234055" y="3438279"/>
              <a:ext cx="2654767" cy="2904879"/>
              <a:chOff x="5083891" y="3090606"/>
              <a:chExt cx="2654767" cy="2904879"/>
            </a:xfrm>
          </p:grpSpPr>
          <p:pic>
            <p:nvPicPr>
              <p:cNvPr id="10"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7154" y="5163450"/>
                <a:ext cx="693363" cy="832035"/>
              </a:xfrm>
              <a:prstGeom prst="rect">
                <a:avLst/>
              </a:prstGeom>
              <a:effectLst/>
            </p:spPr>
          </p:pic>
          <p:pic>
            <p:nvPicPr>
              <p:cNvPr id="18"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44966" y="3090606"/>
                <a:ext cx="942042" cy="942045"/>
              </a:xfrm>
              <a:prstGeom prst="rect">
                <a:avLst/>
              </a:prstGeom>
              <a:effectLst/>
            </p:spPr>
          </p:pic>
          <p:pic>
            <p:nvPicPr>
              <p:cNvPr id="32" name="Pictur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3891" y="4151369"/>
                <a:ext cx="745691" cy="884480"/>
              </a:xfrm>
              <a:prstGeom prst="rect">
                <a:avLst/>
              </a:prstGeom>
              <a:effectLst/>
            </p:spPr>
          </p:pic>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21773" y="4101131"/>
                <a:ext cx="916885" cy="916885"/>
              </a:xfrm>
              <a:prstGeom prst="rect">
                <a:avLst/>
              </a:prstGeom>
            </p:spPr>
          </p:pic>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79170" y="4193301"/>
                <a:ext cx="674985" cy="800615"/>
              </a:xfrm>
              <a:prstGeom prst="rect">
                <a:avLst/>
              </a:prstGeom>
            </p:spPr>
          </p:pic>
          <p:sp>
            <p:nvSpPr>
              <p:cNvPr id="33" name="TextBox 32"/>
              <p:cNvSpPr txBox="1"/>
              <p:nvPr/>
            </p:nvSpPr>
            <p:spPr>
              <a:xfrm>
                <a:off x="5138101" y="3413764"/>
                <a:ext cx="1504847" cy="36933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grpSp>
            <p:nvGrpSpPr>
              <p:cNvPr id="24" name="Group 23"/>
              <p:cNvGrpSpPr/>
              <p:nvPr/>
            </p:nvGrpSpPr>
            <p:grpSpPr>
              <a:xfrm>
                <a:off x="5215817" y="5528242"/>
                <a:ext cx="1072394" cy="357465"/>
                <a:chOff x="4346414" y="5506678"/>
                <a:chExt cx="1072394" cy="357465"/>
              </a:xfrm>
            </p:grpSpPr>
            <p:pic>
              <p:nvPicPr>
                <p:cNvPr id="31" name="Picture 30"/>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l="42353"/>
                <a:stretch/>
              </p:blipFill>
              <p:spPr>
                <a:xfrm>
                  <a:off x="4800600" y="5506678"/>
                  <a:ext cx="618208" cy="357465"/>
                </a:xfrm>
                <a:prstGeom prst="rect">
                  <a:avLst/>
                </a:prstGeom>
              </p:spPr>
            </p:pic>
            <p:pic>
              <p:nvPicPr>
                <p:cNvPr id="34" name="Picture 33"/>
                <p:cNvPicPr>
                  <a:picLocks noChangeAspect="1"/>
                </p:cNvPicPr>
                <p:nvPr/>
              </p:nvPicPr>
              <p:blipFill rotWithShape="1">
                <a:blip r:embed="rId16" cstate="print">
                  <a:extLst>
                    <a:ext uri="{28A0092B-C50C-407E-A947-70E740481C1C}">
                      <a14:useLocalDpi xmlns:a14="http://schemas.microsoft.com/office/drawing/2010/main" val="0"/>
                    </a:ext>
                  </a:extLst>
                </a:blip>
                <a:srcRect r="56759"/>
                <a:stretch/>
              </p:blipFill>
              <p:spPr>
                <a:xfrm>
                  <a:off x="4346414" y="5506678"/>
                  <a:ext cx="463711" cy="357465"/>
                </a:xfrm>
                <a:prstGeom prst="rect">
                  <a:avLst/>
                </a:prstGeom>
              </p:spPr>
            </p:pic>
          </p:grpSp>
        </p:grpSp>
        <p:cxnSp>
          <p:nvCxnSpPr>
            <p:cNvPr id="75" name="Straight Connector 74"/>
            <p:cNvCxnSpPr/>
            <p:nvPr/>
          </p:nvCxnSpPr>
          <p:spPr>
            <a:xfrm>
              <a:off x="5234055" y="3296479"/>
              <a:ext cx="265476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8526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 Azure </a:t>
            </a:r>
          </a:p>
        </p:txBody>
      </p:sp>
    </p:spTree>
    <p:extLst>
      <p:ext uri="{BB962C8B-B14F-4D97-AF65-F5344CB8AC3E}">
        <p14:creationId xmlns:p14="http://schemas.microsoft.com/office/powerpoint/2010/main" val="39719784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Node Dev Center – </a:t>
            </a:r>
            <a:r>
              <a:rPr lang="en-US" dirty="0"/>
              <a:t>azure.com/node </a:t>
            </a:r>
          </a:p>
        </p:txBody>
      </p:sp>
      <p:pic>
        <p:nvPicPr>
          <p:cNvPr id="3" name="Picture 2" descr="Screen Clipping"/>
          <p:cNvPicPr>
            <a:picLocks noChangeAspect="1"/>
          </p:cNvPicPr>
          <p:nvPr/>
        </p:nvPicPr>
        <p:blipFill>
          <a:blip r:embed="rId3"/>
          <a:stretch>
            <a:fillRect/>
          </a:stretch>
        </p:blipFill>
        <p:spPr>
          <a:xfrm>
            <a:off x="1395089" y="1098321"/>
            <a:ext cx="9501999" cy="5490256"/>
          </a:xfrm>
          <a:prstGeom prst="rect">
            <a:avLst/>
          </a:prstGeom>
        </p:spPr>
      </p:pic>
    </p:spTree>
    <p:extLst>
      <p:ext uri="{BB962C8B-B14F-4D97-AF65-F5344CB8AC3E}">
        <p14:creationId xmlns:p14="http://schemas.microsoft.com/office/powerpoint/2010/main" val="20735447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Environment Options</a:t>
            </a:r>
          </a:p>
        </p:txBody>
      </p:sp>
      <p:sp>
        <p:nvSpPr>
          <p:cNvPr id="3" name="Text Placeholder 2"/>
          <p:cNvSpPr>
            <a:spLocks noGrp="1"/>
          </p:cNvSpPr>
          <p:nvPr>
            <p:ph type="body" sz="quarter" idx="10"/>
          </p:nvPr>
        </p:nvSpPr>
        <p:spPr/>
        <p:txBody>
          <a:bodyPr/>
          <a:lstStyle/>
          <a:p>
            <a:r>
              <a:rPr lang="en-US" dirty="0"/>
              <a:t>Local</a:t>
            </a:r>
          </a:p>
          <a:p>
            <a:pPr lvl="1"/>
            <a:r>
              <a:rPr lang="en-US" dirty="0"/>
              <a:t>Windows</a:t>
            </a:r>
          </a:p>
          <a:p>
            <a:pPr lvl="1"/>
            <a:r>
              <a:rPr lang="en-US" dirty="0"/>
              <a:t>Linux/OSX</a:t>
            </a:r>
          </a:p>
          <a:p>
            <a:r>
              <a:rPr lang="en-US" dirty="0"/>
              <a:t>Cloud</a:t>
            </a:r>
          </a:p>
          <a:p>
            <a:pPr lvl="1"/>
            <a:r>
              <a:rPr lang="en-US" dirty="0"/>
              <a:t>Developer images</a:t>
            </a:r>
          </a:p>
        </p:txBody>
      </p:sp>
    </p:spTree>
    <p:extLst>
      <p:ext uri="{BB962C8B-B14F-4D97-AF65-F5344CB8AC3E}">
        <p14:creationId xmlns:p14="http://schemas.microsoft.com/office/powerpoint/2010/main" val="330391818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azure.github.io</a:t>
            </a:r>
          </a:p>
        </p:txBody>
      </p:sp>
      <p:pic>
        <p:nvPicPr>
          <p:cNvPr id="4" name="Picture 3" descr="Screen Clipping"/>
          <p:cNvPicPr>
            <a:picLocks noChangeAspect="1"/>
          </p:cNvPicPr>
          <p:nvPr/>
        </p:nvPicPr>
        <p:blipFill>
          <a:blip r:embed="rId3"/>
          <a:stretch>
            <a:fillRect/>
          </a:stretch>
        </p:blipFill>
        <p:spPr>
          <a:xfrm>
            <a:off x="986435" y="1189494"/>
            <a:ext cx="9105287" cy="5392989"/>
          </a:xfrm>
          <a:prstGeom prst="rect">
            <a:avLst/>
          </a:prstGeom>
        </p:spPr>
      </p:pic>
    </p:spTree>
    <p:extLst>
      <p:ext uri="{BB962C8B-B14F-4D97-AF65-F5344CB8AC3E}">
        <p14:creationId xmlns:p14="http://schemas.microsoft.com/office/powerpoint/2010/main" val="8506056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tools for Visual Studio</a:t>
            </a:r>
          </a:p>
        </p:txBody>
      </p:sp>
      <p:sp>
        <p:nvSpPr>
          <p:cNvPr id="4" name="TextBox 3"/>
          <p:cNvSpPr txBox="1"/>
          <p:nvPr/>
        </p:nvSpPr>
        <p:spPr>
          <a:xfrm>
            <a:off x="379445" y="1189176"/>
            <a:ext cx="9558642" cy="185589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https://github.com/Microsoft/nodejstools#readme</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b="1" dirty="0"/>
              <a:t>editing</a:t>
            </a:r>
            <a:r>
              <a:rPr lang="en-US" sz="2400" dirty="0"/>
              <a:t>, </a:t>
            </a:r>
            <a:r>
              <a:rPr lang="en-US" sz="2400" b="1" dirty="0" err="1"/>
              <a:t>Intellisense</a:t>
            </a:r>
            <a:r>
              <a:rPr lang="en-US" sz="2400" dirty="0"/>
              <a:t>, </a:t>
            </a:r>
            <a:r>
              <a:rPr lang="en-US" sz="2400" b="1" dirty="0"/>
              <a:t>profiling</a:t>
            </a:r>
            <a:r>
              <a:rPr lang="en-US" sz="2400" dirty="0"/>
              <a:t>, </a:t>
            </a:r>
            <a:r>
              <a:rPr lang="en-US" sz="2400" b="1" dirty="0" err="1"/>
              <a:t>npm</a:t>
            </a:r>
            <a:r>
              <a:rPr lang="en-US" sz="2400" dirty="0"/>
              <a:t>, </a:t>
            </a:r>
            <a:r>
              <a:rPr lang="en-US" sz="2400" b="1" dirty="0" err="1"/>
              <a:t>TypeScript</a:t>
            </a:r>
            <a:r>
              <a:rPr lang="en-US" sz="2400" dirty="0"/>
              <a:t>, </a:t>
            </a:r>
          </a:p>
          <a:p>
            <a:pPr>
              <a:lnSpc>
                <a:spcPct val="90000"/>
              </a:lnSpc>
              <a:spcAft>
                <a:spcPts val="600"/>
              </a:spcAft>
            </a:pPr>
            <a:r>
              <a:rPr lang="en-US" sz="2400" b="1" dirty="0"/>
              <a:t>debugging locally and remotely</a:t>
            </a:r>
            <a:r>
              <a:rPr lang="en-US" sz="2400" dirty="0"/>
              <a:t> (Windows/</a:t>
            </a:r>
            <a:r>
              <a:rPr lang="en-US" sz="2400" dirty="0" err="1"/>
              <a:t>MacOS</a:t>
            </a:r>
            <a:r>
              <a:rPr lang="en-US" sz="2400" dirty="0"/>
              <a:t>/Linux), as well </a:t>
            </a:r>
          </a:p>
          <a:p>
            <a:pPr>
              <a:lnSpc>
                <a:spcPct val="90000"/>
              </a:lnSpc>
              <a:spcAft>
                <a:spcPts val="600"/>
              </a:spcAft>
            </a:pPr>
            <a:r>
              <a:rPr lang="en-US" sz="2400" b="1" dirty="0"/>
              <a:t>Azure Web Sites and Cloud Services</a:t>
            </a:r>
            <a:r>
              <a:rPr lang="en-US" sz="2400" dirty="0"/>
              <a:t>.</a:t>
            </a:r>
            <a:endParaRPr lang="en-US" sz="2400" dirty="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11" y="3058131"/>
            <a:ext cx="9734550" cy="3724275"/>
          </a:xfrm>
          <a:prstGeom prst="rect">
            <a:avLst/>
          </a:prstGeom>
        </p:spPr>
      </p:pic>
    </p:spTree>
    <p:extLst>
      <p:ext uri="{BB962C8B-B14F-4D97-AF65-F5344CB8AC3E}">
        <p14:creationId xmlns:p14="http://schemas.microsoft.com/office/powerpoint/2010/main" val="37642289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923" y="289958"/>
            <a:ext cx="11655078" cy="899537"/>
          </a:xfrm>
        </p:spPr>
        <p:txBody>
          <a:bodyPr/>
          <a:lstStyle/>
          <a:p>
            <a:r>
              <a:rPr lang="en-US" dirty="0">
                <a:solidFill>
                  <a:schemeClr val="tx1"/>
                </a:solidFill>
              </a:rPr>
              <a:t>SDKs for Node</a:t>
            </a:r>
          </a:p>
        </p:txBody>
      </p:sp>
      <p:grpSp>
        <p:nvGrpSpPr>
          <p:cNvPr id="100" name="Group 99"/>
          <p:cNvGrpSpPr/>
          <p:nvPr/>
        </p:nvGrpSpPr>
        <p:grpSpPr>
          <a:xfrm>
            <a:off x="1056451" y="1307506"/>
            <a:ext cx="3433806" cy="5462086"/>
            <a:chOff x="1077634" y="1333228"/>
            <a:chExt cx="3502661" cy="5571612"/>
          </a:xfrm>
        </p:grpSpPr>
        <p:grpSp>
          <p:nvGrpSpPr>
            <p:cNvPr id="7" name="Group 6"/>
            <p:cNvGrpSpPr/>
            <p:nvPr/>
          </p:nvGrpSpPr>
          <p:grpSpPr>
            <a:xfrm>
              <a:off x="2993339" y="1333228"/>
              <a:ext cx="1586956" cy="687438"/>
              <a:chOff x="364686" y="1553046"/>
              <a:chExt cx="1801306" cy="780290"/>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6"/>
                <a:ext cx="780290" cy="780290"/>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3"/>
              <a:ext cx="1793469" cy="626567"/>
              <a:chOff x="117935" y="3726840"/>
              <a:chExt cx="2035713" cy="711197"/>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0"/>
                <a:ext cx="711197" cy="711197"/>
              </a:xfrm>
              <a:prstGeom prst="rect">
                <a:avLst/>
              </a:prstGeom>
            </p:spPr>
          </p:pic>
          <p:sp>
            <p:nvSpPr>
              <p:cNvPr id="11" name="TextBox 10"/>
              <p:cNvSpPr txBox="1"/>
              <p:nvPr/>
            </p:nvSpPr>
            <p:spPr>
              <a:xfrm>
                <a:off x="117935" y="3815715"/>
                <a:ext cx="1303141"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5" y="5487706"/>
              <a:ext cx="2056381" cy="687438"/>
              <a:chOff x="-180487" y="2577628"/>
              <a:chExt cx="2334136" cy="780290"/>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59" y="2577628"/>
                <a:ext cx="780290" cy="780290"/>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10"/>
              <a:chExt cx="1813334" cy="723750"/>
            </a:xfrm>
          </p:grpSpPr>
          <p:grpSp>
            <p:nvGrpSpPr>
              <p:cNvPr id="30" name="Group 4"/>
              <p:cNvGrpSpPr>
                <a:grpSpLocks noChangeAspect="1"/>
              </p:cNvGrpSpPr>
              <p:nvPr/>
            </p:nvGrpSpPr>
            <p:grpSpPr bwMode="auto">
              <a:xfrm>
                <a:off x="2231082" y="1835410"/>
                <a:ext cx="689565" cy="723750"/>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4"/>
              <a:chExt cx="2810495" cy="620192"/>
            </a:xfrm>
          </p:grpSpPr>
          <p:grpSp>
            <p:nvGrpSpPr>
              <p:cNvPr id="43" name="Group 9"/>
              <p:cNvGrpSpPr>
                <a:grpSpLocks noChangeAspect="1"/>
              </p:cNvGrpSpPr>
              <p:nvPr/>
            </p:nvGrpSpPr>
            <p:grpSpPr bwMode="auto">
              <a:xfrm>
                <a:off x="1848495" y="2661974"/>
                <a:ext cx="758366" cy="620192"/>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72"/>
              <a:ext cx="1515173" cy="570748"/>
              <a:chOff x="591605" y="4341398"/>
              <a:chExt cx="1719828" cy="647839"/>
            </a:xfrm>
          </p:grpSpPr>
          <p:grpSp>
            <p:nvGrpSpPr>
              <p:cNvPr id="52" name="Group 17"/>
              <p:cNvGrpSpPr>
                <a:grpSpLocks noChangeAspect="1"/>
              </p:cNvGrpSpPr>
              <p:nvPr/>
            </p:nvGrpSpPr>
            <p:grpSpPr bwMode="auto">
              <a:xfrm>
                <a:off x="1828800"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7"/>
              <a:chExt cx="2134574" cy="666699"/>
            </a:xfrm>
          </p:grpSpPr>
          <p:grpSp>
            <p:nvGrpSpPr>
              <p:cNvPr id="58" name="Group 22"/>
              <p:cNvGrpSpPr>
                <a:grpSpLocks noChangeAspect="1"/>
              </p:cNvGrpSpPr>
              <p:nvPr/>
            </p:nvGrpSpPr>
            <p:grpSpPr bwMode="auto">
              <a:xfrm>
                <a:off x="1661052" y="3480797"/>
                <a:ext cx="512944" cy="666699"/>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3"/>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p:cNvSpPr txBox="1"/>
          <p:nvPr/>
        </p:nvSpPr>
        <p:spPr>
          <a:xfrm>
            <a:off x="5278059" y="3760367"/>
            <a:ext cx="1475265" cy="36207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pic>
        <p:nvPicPr>
          <p:cNvPr id="114" name="Picture 113"/>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42353"/>
          <a:stretch/>
        </p:blipFill>
        <p:spPr>
          <a:xfrm>
            <a:off x="7144391" y="3782077"/>
            <a:ext cx="606055" cy="350438"/>
          </a:xfrm>
          <a:prstGeom prst="rect">
            <a:avLst/>
          </a:prstGeom>
        </p:spPr>
      </p:pic>
      <p:pic>
        <p:nvPicPr>
          <p:cNvPr id="115" name="Picture 114"/>
          <p:cNvPicPr>
            <a:picLocks noChangeAspect="1"/>
          </p:cNvPicPr>
          <p:nvPr/>
        </p:nvPicPr>
        <p:blipFill rotWithShape="1">
          <a:blip r:embed="rId11" cstate="print">
            <a:extLst>
              <a:ext uri="{28A0092B-C50C-407E-A947-70E740481C1C}">
                <a14:useLocalDpi xmlns:a14="http://schemas.microsoft.com/office/drawing/2010/main" val="0"/>
              </a:ext>
            </a:extLst>
          </a:blip>
          <a:srcRect r="56759"/>
          <a:stretch/>
        </p:blipFill>
        <p:spPr>
          <a:xfrm>
            <a:off x="6699134" y="3782077"/>
            <a:ext cx="454595" cy="350438"/>
          </a:xfrm>
          <a:prstGeom prst="rect">
            <a:avLst/>
          </a:prstGeom>
        </p:spPr>
      </p:pic>
      <p:cxnSp>
        <p:nvCxnSpPr>
          <p:cNvPr id="116" name="Straight Connector 115"/>
          <p:cNvCxnSpPr/>
          <p:nvPr/>
        </p:nvCxnSpPr>
        <p:spPr>
          <a:xfrm>
            <a:off x="5224915" y="3304549"/>
            <a:ext cx="26025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224915" y="4531503"/>
            <a:ext cx="2602580" cy="778454"/>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kern="0" dirty="0">
                <a:gradFill>
                  <a:gsLst>
                    <a:gs pos="2917">
                      <a:schemeClr val="tx1"/>
                    </a:gs>
                    <a:gs pos="30000">
                      <a:schemeClr val="tx1"/>
                    </a:gs>
                  </a:gsLst>
                  <a:lin ang="5400000" scaled="0"/>
                </a:gradFill>
              </a:rPr>
              <a:t>Cognitive Services Coming Soon !!!</a:t>
            </a:r>
          </a:p>
        </p:txBody>
      </p:sp>
    </p:spTree>
    <p:extLst>
      <p:ext uri="{BB962C8B-B14F-4D97-AF65-F5344CB8AC3E}">
        <p14:creationId xmlns:p14="http://schemas.microsoft.com/office/powerpoint/2010/main" val="1783542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9240" y="1186674"/>
            <a:ext cx="8066548" cy="1158629"/>
          </a:xfrm>
        </p:spPr>
        <p:txBody>
          <a:bodyPr/>
          <a:lstStyle/>
          <a:p>
            <a:r>
              <a:rPr lang="en-US" dirty="0"/>
              <a:t>Demo</a:t>
            </a:r>
          </a:p>
        </p:txBody>
      </p:sp>
      <p:sp>
        <p:nvSpPr>
          <p:cNvPr id="2" name="Text Placeholder 1"/>
          <p:cNvSpPr>
            <a:spLocks noGrp="1"/>
          </p:cNvSpPr>
          <p:nvPr>
            <p:ph type="body" sz="quarter" idx="12"/>
          </p:nvPr>
        </p:nvSpPr>
        <p:spPr>
          <a:xfrm>
            <a:off x="269240" y="3877213"/>
            <a:ext cx="8067822" cy="1158629"/>
          </a:xfrm>
        </p:spPr>
        <p:txBody>
          <a:bodyPr/>
          <a:lstStyle/>
          <a:p>
            <a:r>
              <a:rPr lang="en-US" dirty="0"/>
              <a:t>Azure Command-Line Interface (CLI)</a:t>
            </a:r>
          </a:p>
        </p:txBody>
      </p:sp>
    </p:spTree>
    <p:extLst>
      <p:ext uri="{BB962C8B-B14F-4D97-AF65-F5344CB8AC3E}">
        <p14:creationId xmlns:p14="http://schemas.microsoft.com/office/powerpoint/2010/main" val="181841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CI/CD/DevOps</a:t>
            </a:r>
          </a:p>
        </p:txBody>
      </p:sp>
    </p:spTree>
    <p:extLst>
      <p:ext uri="{BB962C8B-B14F-4D97-AF65-F5344CB8AC3E}">
        <p14:creationId xmlns:p14="http://schemas.microsoft.com/office/powerpoint/2010/main" val="1070135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510"/>
            <a:ext cx="5378548" cy="1918979"/>
          </a:xfrm>
        </p:spPr>
        <p:txBody>
          <a:bodyPr/>
          <a:lstStyle/>
          <a:p>
            <a:r>
              <a:rPr lang="en-US" sz="3137" dirty="0"/>
              <a:t>DevOps is the union of people, process, and products to enable continuous delivery of value to our end users.</a:t>
            </a:r>
          </a:p>
        </p:txBody>
      </p:sp>
      <p:sp>
        <p:nvSpPr>
          <p:cNvPr id="5" name="Rectangle 4"/>
          <p:cNvSpPr/>
          <p:nvPr/>
        </p:nvSpPr>
        <p:spPr>
          <a:xfrm>
            <a:off x="1480386" y="6204415"/>
            <a:ext cx="2956259" cy="363946"/>
          </a:xfrm>
          <a:prstGeom prst="rect">
            <a:avLst/>
          </a:prstGeom>
        </p:spPr>
        <p:txBody>
          <a:bodyPr wrap="none">
            <a:spAutoFit/>
          </a:bodyPr>
          <a:lstStyle/>
          <a:p>
            <a:pPr algn="ctr" defTabSz="896386">
              <a:defRPr/>
            </a:pPr>
            <a:r>
              <a:rPr lang="en-US" sz="1765" kern="0" dirty="0">
                <a:solidFill>
                  <a:sysClr val="windowText" lastClr="000000"/>
                </a:solidFill>
                <a:hlinkClick r:id="rId3"/>
              </a:rPr>
              <a:t>http://</a:t>
            </a:r>
            <a:r>
              <a:rPr lang="en-US" sz="1765" kern="0" dirty="0" err="1">
                <a:solidFill>
                  <a:sysClr val="windowText" lastClr="000000"/>
                </a:solidFill>
                <a:hlinkClick r:id="rId3"/>
              </a:rPr>
              <a:t>bit.ly</a:t>
            </a:r>
            <a:r>
              <a:rPr lang="en-US" sz="1765" kern="0" dirty="0">
                <a:solidFill>
                  <a:sysClr val="windowText" lastClr="000000"/>
                </a:solidFill>
                <a:hlinkClick r:id="rId3"/>
              </a:rPr>
              <a:t>/</a:t>
            </a:r>
            <a:r>
              <a:rPr lang="en-US" sz="1765" kern="0" dirty="0" err="1">
                <a:solidFill>
                  <a:sysClr val="windowText" lastClr="000000"/>
                </a:solidFill>
                <a:hlinkClick r:id="rId3"/>
              </a:rPr>
              <a:t>WhatIs</a:t>
            </a:r>
            <a:r>
              <a:rPr lang="en-US" sz="1765" kern="0" dirty="0">
                <a:solidFill>
                  <a:sysClr val="windowText" lastClr="000000"/>
                </a:solidFill>
                <a:hlinkClick r:id="rId3"/>
              </a:rPr>
              <a:t>-DevOps</a:t>
            </a:r>
            <a:endParaRPr lang="en-US" sz="1765" kern="0" dirty="0">
              <a:solidFill>
                <a:sysClr val="windowText" lastClr="000000"/>
              </a:solidFill>
            </a:endParaRPr>
          </a:p>
        </p:txBody>
      </p:sp>
      <p:pic>
        <p:nvPicPr>
          <p:cNvPr id="7" name="Picture Placeholder 6"/>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2485" b="12485"/>
          <a:stretch>
            <a:fillRect/>
          </a:stretch>
        </p:blipFill>
        <p:spPr/>
      </p:pic>
    </p:spTree>
    <p:extLst>
      <p:ext uri="{BB962C8B-B14F-4D97-AF65-F5344CB8AC3E}">
        <p14:creationId xmlns:p14="http://schemas.microsoft.com/office/powerpoint/2010/main" val="418867413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Team Services (VSTS) / TFS</a:t>
            </a:r>
          </a:p>
        </p:txBody>
      </p:sp>
      <p:sp>
        <p:nvSpPr>
          <p:cNvPr id="3" name="Text Placeholder 2"/>
          <p:cNvSpPr>
            <a:spLocks noGrp="1"/>
          </p:cNvSpPr>
          <p:nvPr>
            <p:ph type="body" sz="quarter" idx="10"/>
          </p:nvPr>
        </p:nvSpPr>
        <p:spPr>
          <a:xfrm>
            <a:off x="269241" y="1189494"/>
            <a:ext cx="5378548" cy="4553554"/>
          </a:xfrm>
        </p:spPr>
        <p:txBody>
          <a:bodyPr/>
          <a:lstStyle/>
          <a:p>
            <a:r>
              <a:rPr lang="en-US" dirty="0"/>
              <a:t>Version Control</a:t>
            </a:r>
          </a:p>
          <a:p>
            <a:pPr lvl="1"/>
            <a:r>
              <a:rPr lang="en-US" dirty="0" err="1"/>
              <a:t>Git</a:t>
            </a:r>
            <a:r>
              <a:rPr lang="en-US" dirty="0"/>
              <a:t> and Team Foundation Version Control (TFVC)</a:t>
            </a:r>
          </a:p>
          <a:p>
            <a:pPr lvl="1"/>
            <a:r>
              <a:rPr lang="en-US" dirty="0"/>
              <a:t>Unlimited private repos</a:t>
            </a:r>
          </a:p>
          <a:p>
            <a:r>
              <a:rPr lang="en-US" dirty="0"/>
              <a:t>Agile Planning</a:t>
            </a:r>
          </a:p>
          <a:p>
            <a:pPr lvl="1"/>
            <a:r>
              <a:rPr lang="en-US" dirty="0"/>
              <a:t>Work item tracking</a:t>
            </a:r>
          </a:p>
          <a:p>
            <a:pPr lvl="1"/>
            <a:r>
              <a:rPr lang="en-US" dirty="0"/>
              <a:t>Kanban, backlogs, task boards</a:t>
            </a:r>
          </a:p>
          <a:p>
            <a:r>
              <a:rPr lang="en-US" dirty="0"/>
              <a:t>Continuous Integration</a:t>
            </a:r>
          </a:p>
          <a:p>
            <a:pPr lvl="1"/>
            <a:r>
              <a:rPr lang="en-US" dirty="0"/>
              <a:t>Cloud-hosted build agents</a:t>
            </a:r>
          </a:p>
          <a:p>
            <a:pPr lvl="1"/>
            <a:r>
              <a:rPr lang="en-US" dirty="0"/>
              <a:t>Build support for all mobile platforms</a:t>
            </a:r>
          </a:p>
          <a:p>
            <a:pPr lvl="1"/>
            <a:r>
              <a:rPr lang="en-US" dirty="0"/>
              <a:t>Integration with test clouds</a:t>
            </a:r>
          </a:p>
        </p:txBody>
      </p:sp>
      <p:pic>
        <p:nvPicPr>
          <p:cNvPr id="5" name="Picture 4"/>
          <p:cNvPicPr>
            <a:picLocks noChangeAspect="1"/>
          </p:cNvPicPr>
          <p:nvPr/>
        </p:nvPicPr>
        <p:blipFill>
          <a:blip r:embed="rId3"/>
          <a:stretch>
            <a:fillRect/>
          </a:stretch>
        </p:blipFill>
        <p:spPr>
          <a:xfrm>
            <a:off x="6021298" y="3877213"/>
            <a:ext cx="5378548" cy="204655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1299" y="1189494"/>
            <a:ext cx="5391343" cy="2314208"/>
          </a:xfrm>
          <a:prstGeom prst="rect">
            <a:avLst/>
          </a:prstGeom>
        </p:spPr>
      </p:pic>
    </p:spTree>
    <p:extLst>
      <p:ext uri="{BB962C8B-B14F-4D97-AF65-F5344CB8AC3E}">
        <p14:creationId xmlns:p14="http://schemas.microsoft.com/office/powerpoint/2010/main" val="145099845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 y="1636463"/>
            <a:ext cx="12192000" cy="52210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Jenkins Plugins</a:t>
            </a:r>
          </a:p>
        </p:txBody>
      </p:sp>
      <p:sp>
        <p:nvSpPr>
          <p:cNvPr id="5" name="Content Placeholder 4"/>
          <p:cNvSpPr>
            <a:spLocks noGrp="1"/>
          </p:cNvSpPr>
          <p:nvPr>
            <p:ph type="body" sz="quarter" idx="4294967295"/>
          </p:nvPr>
        </p:nvSpPr>
        <p:spPr>
          <a:xfrm>
            <a:off x="219439" y="1636462"/>
            <a:ext cx="7788091" cy="5286062"/>
          </a:xfrm>
        </p:spPr>
        <p:txBody>
          <a:bodyPr/>
          <a:lstStyle/>
          <a:p>
            <a:pPr marL="0" indent="0">
              <a:spcBef>
                <a:spcPts val="0"/>
              </a:spcBef>
              <a:spcAft>
                <a:spcPts val="588"/>
              </a:spcAft>
              <a:buNone/>
            </a:pPr>
            <a:r>
              <a:rPr lang="en-US" sz="3529" spc="-49" dirty="0">
                <a:gradFill>
                  <a:gsLst>
                    <a:gs pos="0">
                      <a:schemeClr val="bg1"/>
                    </a:gs>
                    <a:gs pos="100000">
                      <a:schemeClr val="bg1"/>
                    </a:gs>
                  </a:gsLst>
                  <a:lin ang="21594000" scaled="0"/>
                </a:gradFill>
              </a:rPr>
              <a:t>Azure Storage plugin for Jenkins</a:t>
            </a:r>
          </a:p>
          <a:p>
            <a:pPr marL="333032" lvl="1" indent="-333032">
              <a:spcBef>
                <a:spcPts val="0"/>
              </a:spcBef>
              <a:spcAft>
                <a:spcPts val="588"/>
              </a:spcAft>
            </a:pPr>
            <a:r>
              <a:rPr lang="en-US" spc="-49" dirty="0">
                <a:gradFill>
                  <a:gsLst>
                    <a:gs pos="0">
                      <a:schemeClr val="bg1"/>
                    </a:gs>
                    <a:gs pos="100000">
                      <a:schemeClr val="bg1"/>
                    </a:gs>
                  </a:gsLst>
                  <a:lin ang="21594000" scaled="0"/>
                </a:gradFill>
              </a:rPr>
              <a:t>Easily deploy artifacts to Azure Storage</a:t>
            </a:r>
            <a:br>
              <a:rPr lang="en-US" spc="-49" dirty="0">
                <a:gradFill>
                  <a:gsLst>
                    <a:gs pos="0">
                      <a:schemeClr val="bg1"/>
                    </a:gs>
                    <a:gs pos="100000">
                      <a:schemeClr val="bg1"/>
                    </a:gs>
                  </a:gsLst>
                  <a:lin ang="21594000" scaled="0"/>
                </a:gradFill>
              </a:rPr>
            </a:br>
            <a:endParaRPr lang="en-US" spc="-49" dirty="0">
              <a:gradFill>
                <a:gsLst>
                  <a:gs pos="0">
                    <a:schemeClr val="bg1"/>
                  </a:gs>
                  <a:gs pos="100000">
                    <a:schemeClr val="bg1"/>
                  </a:gs>
                </a:gsLst>
                <a:lin ang="21594000" scaled="0"/>
              </a:gradFill>
            </a:endParaRPr>
          </a:p>
          <a:p>
            <a:pPr marL="0" indent="0">
              <a:spcBef>
                <a:spcPts val="0"/>
              </a:spcBef>
              <a:spcAft>
                <a:spcPts val="588"/>
              </a:spcAft>
              <a:buNone/>
            </a:pPr>
            <a:r>
              <a:rPr lang="en-US" sz="3529" spc="-49" dirty="0">
                <a:gradFill>
                  <a:gsLst>
                    <a:gs pos="0">
                      <a:schemeClr val="bg1"/>
                    </a:gs>
                    <a:gs pos="100000">
                      <a:schemeClr val="bg1"/>
                    </a:gs>
                  </a:gsLst>
                  <a:lin ang="21594000" scaled="0"/>
                </a:gradFill>
              </a:rPr>
              <a:t>Jenkins Slave Plugin for Azure</a:t>
            </a:r>
          </a:p>
          <a:p>
            <a:pPr marL="333032" lvl="1" indent="-333032">
              <a:spcBef>
                <a:spcPts val="0"/>
              </a:spcBef>
              <a:spcAft>
                <a:spcPts val="588"/>
              </a:spcAft>
            </a:pPr>
            <a:r>
              <a:rPr lang="en-US" spc="-49" dirty="0">
                <a:gradFill>
                  <a:gsLst>
                    <a:gs pos="0">
                      <a:schemeClr val="bg1"/>
                    </a:gs>
                    <a:gs pos="100000">
                      <a:schemeClr val="bg1"/>
                    </a:gs>
                  </a:gsLst>
                  <a:lin ang="21594000" scaled="0"/>
                </a:gradFill>
              </a:rPr>
              <a:t>Azure Cloud Profile Configuration</a:t>
            </a:r>
          </a:p>
          <a:p>
            <a:pPr marL="620935" lvl="2" indent="-287902">
              <a:spcBef>
                <a:spcPts val="0"/>
              </a:spcBef>
              <a:spcAft>
                <a:spcPts val="588"/>
              </a:spcAft>
            </a:pPr>
            <a:r>
              <a:rPr lang="en-US" sz="2353" spc="-49" dirty="0">
                <a:gradFill>
                  <a:gsLst>
                    <a:gs pos="0">
                      <a:schemeClr val="bg1"/>
                    </a:gs>
                    <a:gs pos="100000">
                      <a:schemeClr val="bg1"/>
                    </a:gs>
                  </a:gsLst>
                  <a:lin ang="21594000" scaled="0"/>
                </a:gradFill>
              </a:rPr>
              <a:t>Azure subscription info</a:t>
            </a:r>
          </a:p>
          <a:p>
            <a:pPr marL="896386" lvl="3" indent="-275453">
              <a:spcBef>
                <a:spcPts val="0"/>
              </a:spcBef>
              <a:spcAft>
                <a:spcPts val="588"/>
              </a:spcAft>
              <a:tabLst>
                <a:tab pos="896386" algn="l"/>
              </a:tabLst>
            </a:pPr>
            <a:r>
              <a:rPr lang="en-US" sz="2353" spc="-49" dirty="0">
                <a:gradFill>
                  <a:gsLst>
                    <a:gs pos="0">
                      <a:schemeClr val="bg1"/>
                    </a:gs>
                    <a:gs pos="100000">
                      <a:schemeClr val="bg1"/>
                    </a:gs>
                  </a:gsLst>
                  <a:lin ang="21594000" scaled="0"/>
                </a:gradFill>
              </a:rPr>
              <a:t>Deploy and manage Azure Slaves</a:t>
            </a:r>
          </a:p>
          <a:p>
            <a:pPr marL="333032" lvl="1" indent="-333032">
              <a:spcBef>
                <a:spcPts val="0"/>
              </a:spcBef>
              <a:spcAft>
                <a:spcPts val="588"/>
              </a:spcAft>
            </a:pPr>
            <a:r>
              <a:rPr lang="en-US" spc="-49" dirty="0">
                <a:gradFill>
                  <a:gsLst>
                    <a:gs pos="0">
                      <a:schemeClr val="bg1"/>
                    </a:gs>
                    <a:gs pos="100000">
                      <a:schemeClr val="bg1"/>
                    </a:gs>
                  </a:gsLst>
                  <a:lin ang="21594000" scaled="0"/>
                </a:gradFill>
              </a:rPr>
              <a:t>Azure Slave Template Configuration</a:t>
            </a:r>
          </a:p>
          <a:p>
            <a:pPr marL="620935" lvl="2" indent="-287902">
              <a:spcBef>
                <a:spcPts val="0"/>
              </a:spcBef>
              <a:spcAft>
                <a:spcPts val="588"/>
              </a:spcAft>
            </a:pPr>
            <a:r>
              <a:rPr lang="en-US" sz="2353" spc="-49" dirty="0">
                <a:gradFill>
                  <a:gsLst>
                    <a:gs pos="0">
                      <a:schemeClr val="bg1"/>
                    </a:gs>
                    <a:gs pos="100000">
                      <a:schemeClr val="bg1"/>
                    </a:gs>
                  </a:gsLst>
                  <a:lin ang="21594000" scaled="0"/>
                </a:gradFill>
              </a:rPr>
              <a:t>Azure Slave Templates tell Azure what type of Azure Slave to deploy</a:t>
            </a:r>
          </a:p>
          <a:p>
            <a:pPr marL="896386" lvl="3" indent="-275453">
              <a:spcBef>
                <a:spcPts val="0"/>
              </a:spcBef>
              <a:spcAft>
                <a:spcPts val="588"/>
              </a:spcAft>
            </a:pPr>
            <a:r>
              <a:rPr lang="en-US" sz="2353" spc="-49" dirty="0">
                <a:gradFill>
                  <a:gsLst>
                    <a:gs pos="0">
                      <a:schemeClr val="bg1"/>
                    </a:gs>
                    <a:gs pos="100000">
                      <a:schemeClr val="bg1"/>
                    </a:gs>
                  </a:gsLst>
                  <a:lin ang="21594000" scaled="0"/>
                </a:gradFill>
              </a:rPr>
              <a:t>Windows or Linux</a:t>
            </a:r>
          </a:p>
          <a:p>
            <a:pPr marL="185189" lvl="1" indent="0">
              <a:spcBef>
                <a:spcPts val="0"/>
              </a:spcBef>
              <a:spcAft>
                <a:spcPts val="588"/>
              </a:spcAft>
              <a:buNone/>
            </a:pPr>
            <a:r>
              <a:rPr lang="en-US" sz="1800" spc="-49" dirty="0">
                <a:gradFill>
                  <a:gsLst>
                    <a:gs pos="0">
                      <a:schemeClr val="bg1"/>
                    </a:gs>
                    <a:gs pos="100000">
                      <a:schemeClr val="bg1"/>
                    </a:gs>
                  </a:gsLst>
                  <a:lin ang="21594000" scaled="0"/>
                </a:gradFill>
              </a:rPr>
              <a:t>https://wiki.Jenkins-ci.org/display/JENKINS/Azure+Slave+Plugin</a:t>
            </a:r>
            <a:endParaRPr lang="en-US" sz="1800" spc="-49" dirty="0">
              <a:gradFill>
                <a:gsLst>
                  <a:gs pos="0">
                    <a:schemeClr val="bg1"/>
                  </a:gs>
                  <a:gs pos="100000">
                    <a:schemeClr val="bg1"/>
                  </a:gs>
                </a:gsLst>
                <a:lin ang="21594000" scaled="0"/>
              </a:gradFill>
            </a:endParaRPr>
          </a:p>
        </p:txBody>
      </p:sp>
      <p:pic>
        <p:nvPicPr>
          <p:cNvPr id="2050" name="Picture 2" descr="https://wiki.jenkins-ci.org/download/attachments/2916393/logo.png?version=1&amp;modificationDate=1302753947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5755" y="2590159"/>
            <a:ext cx="2327381" cy="322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3375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1" y="1077686"/>
            <a:ext cx="12192000" cy="57798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r>
              <a:rPr lang="en-US" sz="1961" b="1" kern="0">
                <a:solidFill>
                  <a:srgbClr val="FFFFFF"/>
                </a:solidFill>
                <a:latin typeface="Segoe UI Light"/>
                <a:ea typeface="Segoe UI" pitchFamily="34" charset="0"/>
                <a:cs typeface="Segoe UI" pitchFamily="34" charset="0"/>
              </a:rPr>
              <a:t>https://github.com/hudson3-plugins/windows-azure-storage-plugin</a:t>
            </a:r>
            <a:endParaRPr lang="en-US" sz="1961" b="1" kern="0"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Hudson Storage plugin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620048"/>
            <a:ext cx="5887272" cy="41534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9332" y="2386229"/>
            <a:ext cx="5982535" cy="3162741"/>
          </a:xfrm>
          <a:prstGeom prst="rect">
            <a:avLst/>
          </a:prstGeom>
        </p:spPr>
      </p:pic>
    </p:spTree>
    <p:extLst>
      <p:ext uri="{BB962C8B-B14F-4D97-AF65-F5344CB8AC3E}">
        <p14:creationId xmlns:p14="http://schemas.microsoft.com/office/powerpoint/2010/main" val="7181898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Benefits</a:t>
            </a:r>
          </a:p>
        </p:txBody>
      </p:sp>
    </p:spTree>
    <p:extLst>
      <p:ext uri="{BB962C8B-B14F-4D97-AF65-F5344CB8AC3E}">
        <p14:creationId xmlns:p14="http://schemas.microsoft.com/office/powerpoint/2010/main" val="6330348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Suite of Azure Developer Tools and SDKs</a:t>
            </a:r>
            <a:endParaRPr lang="en-US" dirty="0"/>
          </a:p>
        </p:txBody>
      </p:sp>
      <p:grpSp>
        <p:nvGrpSpPr>
          <p:cNvPr id="11" name="Group 10"/>
          <p:cNvGrpSpPr/>
          <p:nvPr/>
        </p:nvGrpSpPr>
        <p:grpSpPr>
          <a:xfrm>
            <a:off x="6227613" y="1323072"/>
            <a:ext cx="5919255" cy="5288906"/>
            <a:chOff x="6352489" y="1349106"/>
            <a:chExt cx="6037948" cy="5394960"/>
          </a:xfrm>
        </p:grpSpPr>
        <p:sp>
          <p:nvSpPr>
            <p:cNvPr id="15" name="Rectangle 14"/>
            <p:cNvSpPr/>
            <p:nvPr/>
          </p:nvSpPr>
          <p:spPr>
            <a:xfrm>
              <a:off x="6352489"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4" name="Text Placeholder 1"/>
            <p:cNvSpPr txBox="1">
              <a:spLocks/>
            </p:cNvSpPr>
            <p:nvPr/>
          </p:nvSpPr>
          <p:spPr>
            <a:xfrm>
              <a:off x="6352489" y="1353704"/>
              <a:ext cx="6037948" cy="5330690"/>
            </a:xfrm>
            <a:prstGeom prst="rect">
              <a:avLst/>
            </a:prstGeom>
          </p:spPr>
          <p:txBody>
            <a:bodyPr vert="horz" wrap="square" lIns="179285" tIns="143428" rIns="179285" bIns="143428" rtlCol="0">
              <a:sp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2"/>
                  </a:soli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98">
                <a:buNone/>
                <a:defRPr/>
              </a:pPr>
              <a:r>
                <a:rPr lang="en-US" sz="1961" dirty="0">
                  <a:gradFill>
                    <a:gsLst>
                      <a:gs pos="0">
                        <a:srgbClr val="0070C0"/>
                      </a:gs>
                      <a:gs pos="100000">
                        <a:srgbClr val="0070C0"/>
                      </a:gs>
                    </a:gsLst>
                  </a:gradFill>
                  <a:latin typeface="Segoe UI"/>
                </a:rPr>
                <a:t>Language SDKs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SDK for Java</a:t>
              </a:r>
            </a:p>
            <a:p>
              <a:pPr marL="0" lvl="1" indent="0" defTabSz="914098">
                <a:buNone/>
                <a:defRPr/>
              </a:pPr>
              <a:r>
                <a:rPr lang="en-US" sz="1568" dirty="0">
                  <a:gradFill>
                    <a:gsLst>
                      <a:gs pos="0">
                        <a:srgbClr val="505050"/>
                      </a:gs>
                      <a:gs pos="100000">
                        <a:srgbClr val="505050"/>
                      </a:gs>
                    </a:gsLst>
                  </a:gradFill>
                  <a:latin typeface="Segoe UI"/>
                </a:rPr>
                <a:t>Azure SDK for Node.js</a:t>
              </a:r>
            </a:p>
            <a:p>
              <a:pPr marL="0" lvl="1" indent="0" defTabSz="914098">
                <a:buNone/>
                <a:defRPr/>
              </a:pPr>
              <a:r>
                <a:rPr lang="en-US" sz="1568" dirty="0">
                  <a:gradFill>
                    <a:gsLst>
                      <a:gs pos="0">
                        <a:srgbClr val="505050"/>
                      </a:gs>
                      <a:gs pos="100000">
                        <a:srgbClr val="505050"/>
                      </a:gs>
                    </a:gsLst>
                  </a:gradFill>
                  <a:latin typeface="Segoe UI"/>
                </a:rPr>
                <a:t>Azure SDK for Python</a:t>
              </a:r>
            </a:p>
            <a:p>
              <a:pPr marL="0" lvl="1" indent="0" defTabSz="914098">
                <a:buNone/>
                <a:defRPr/>
              </a:pPr>
              <a:r>
                <a:rPr lang="en-US" sz="1568" dirty="0">
                  <a:gradFill>
                    <a:gsLst>
                      <a:gs pos="0">
                        <a:srgbClr val="505050"/>
                      </a:gs>
                      <a:gs pos="100000">
                        <a:srgbClr val="505050"/>
                      </a:gs>
                    </a:gsLst>
                  </a:gradFill>
                  <a:latin typeface="Segoe UI"/>
                </a:rPr>
                <a:t>Azure SDK for Ruby</a:t>
              </a:r>
            </a:p>
            <a:p>
              <a:pPr marL="0" lvl="1" indent="0" defTabSz="914098">
                <a:buNone/>
                <a:defRPr/>
              </a:pPr>
              <a:r>
                <a:rPr lang="en-US" sz="1568" dirty="0">
                  <a:gradFill>
                    <a:gsLst>
                      <a:gs pos="0">
                        <a:srgbClr val="505050"/>
                      </a:gs>
                      <a:gs pos="100000">
                        <a:srgbClr val="505050"/>
                      </a:gs>
                    </a:gsLst>
                  </a:gradFill>
                  <a:latin typeface="Segoe UI"/>
                </a:rPr>
                <a:t>Azure SDK for PHP</a:t>
              </a:r>
            </a:p>
            <a:p>
              <a:pPr marL="0" lvl="1" indent="0">
                <a:buNone/>
                <a:defRPr/>
              </a:pPr>
              <a:r>
                <a:rPr lang="en-US" sz="1568" dirty="0">
                  <a:gradFill>
                    <a:gsLst>
                      <a:gs pos="0">
                        <a:srgbClr val="505050"/>
                      </a:gs>
                      <a:gs pos="100000">
                        <a:srgbClr val="505050"/>
                      </a:gs>
                    </a:gsLst>
                  </a:gradFill>
                  <a:latin typeface="Segoe UI"/>
                </a:rPr>
                <a:t>Azure SDK for Go</a:t>
              </a:r>
            </a:p>
            <a:p>
              <a:pPr marL="336047" indent="-336047" defTabSz="914098">
                <a:defRPr/>
              </a:pPr>
              <a:endParaRPr lang="en-US" sz="980" dirty="0">
                <a:gradFill>
                  <a:gsLst>
                    <a:gs pos="0">
                      <a:srgbClr val="505050"/>
                    </a:gs>
                    <a:gs pos="100000">
                      <a:srgbClr val="505050"/>
                    </a:gs>
                  </a:gsLst>
                </a:gradFill>
                <a:latin typeface="Segoe UI Light"/>
              </a:endParaRPr>
            </a:p>
            <a:p>
              <a:pPr marL="0" indent="0" defTabSz="914098">
                <a:buNone/>
                <a:defRPr/>
              </a:pPr>
              <a:r>
                <a:rPr lang="en-US" sz="1961" dirty="0">
                  <a:gradFill>
                    <a:gsLst>
                      <a:gs pos="0">
                        <a:srgbClr val="0070C0"/>
                      </a:gs>
                      <a:gs pos="100000">
                        <a:srgbClr val="0070C0"/>
                      </a:gs>
                    </a:gsLst>
                  </a:gradFill>
                  <a:latin typeface="Segoe UI"/>
                </a:rPr>
                <a:t>Command-Line Tools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Command-Line Interface</a:t>
              </a:r>
            </a:p>
            <a:p>
              <a:pPr marL="0" lvl="1" indent="0" defTabSz="914098">
                <a:buNone/>
                <a:defRPr/>
              </a:pPr>
              <a:r>
                <a:rPr lang="en-US" sz="1568" dirty="0">
                  <a:gradFill>
                    <a:gsLst>
                      <a:gs pos="0">
                        <a:srgbClr val="505050"/>
                      </a:gs>
                      <a:gs pos="100000">
                        <a:srgbClr val="505050"/>
                      </a:gs>
                    </a:gsLst>
                  </a:gradFill>
                  <a:latin typeface="Segoe UI"/>
                </a:rPr>
                <a:t>Azure PowerShell</a:t>
              </a:r>
            </a:p>
            <a:p>
              <a:pPr marL="0" indent="0" defTabSz="914098">
                <a:buNone/>
                <a:defRPr/>
              </a:pPr>
              <a:endParaRPr lang="en-US" sz="980" dirty="0">
                <a:gradFill>
                  <a:gsLst>
                    <a:gs pos="0">
                      <a:srgbClr val="505050"/>
                    </a:gs>
                    <a:gs pos="100000">
                      <a:srgbClr val="505050"/>
                    </a:gs>
                  </a:gsLst>
                </a:gradFill>
                <a:latin typeface="Segoe UI"/>
              </a:endParaRPr>
            </a:p>
            <a:p>
              <a:pPr marL="0" indent="0" defTabSz="914098">
                <a:buNone/>
                <a:defRPr/>
              </a:pPr>
              <a:r>
                <a:rPr lang="en-US" sz="1961" dirty="0">
                  <a:gradFill>
                    <a:gsLst>
                      <a:gs pos="0">
                        <a:srgbClr val="0070C0"/>
                      </a:gs>
                      <a:gs pos="100000">
                        <a:srgbClr val="0070C0"/>
                      </a:gs>
                    </a:gsLst>
                  </a:gradFill>
                  <a:latin typeface="Segoe UI"/>
                </a:rPr>
                <a:t>Standalone Tools</a:t>
              </a:r>
            </a:p>
            <a:p>
              <a:pPr marL="0" lvl="1" indent="0" defTabSz="914098">
                <a:buNone/>
                <a:defRPr/>
              </a:pPr>
              <a:r>
                <a:rPr lang="en-US" sz="1568" dirty="0">
                  <a:gradFill>
                    <a:gsLst>
                      <a:gs pos="0">
                        <a:srgbClr val="505050"/>
                      </a:gs>
                      <a:gs pos="100000">
                        <a:srgbClr val="505050"/>
                      </a:gs>
                    </a:gsLst>
                  </a:gradFill>
                  <a:latin typeface="Segoe UI"/>
                </a:rPr>
                <a:t>Visual Studio Code and extensions (ARM, ASP.NET Core)</a:t>
              </a:r>
            </a:p>
            <a:p>
              <a:pPr marL="0" lvl="1" indent="0" defTabSz="914098">
                <a:buNone/>
                <a:defRPr/>
              </a:pPr>
              <a:r>
                <a:rPr lang="en-US" sz="1568" dirty="0">
                  <a:gradFill>
                    <a:gsLst>
                      <a:gs pos="0">
                        <a:srgbClr val="505050"/>
                      </a:gs>
                      <a:gs pos="100000">
                        <a:srgbClr val="505050"/>
                      </a:gs>
                    </a:gsLst>
                  </a:gradFill>
                  <a:latin typeface="Segoe UI"/>
                </a:rPr>
                <a:t>Microsoft Azure Storage Explorer</a:t>
              </a:r>
            </a:p>
            <a:p>
              <a:pPr marL="0" lvl="1" indent="0" defTabSz="914098">
                <a:buNone/>
                <a:defRPr/>
              </a:pPr>
              <a:r>
                <a:rPr lang="en-US" sz="1568" dirty="0">
                  <a:gradFill>
                    <a:gsLst>
                      <a:gs pos="0">
                        <a:srgbClr val="505050"/>
                      </a:gs>
                      <a:gs pos="100000">
                        <a:srgbClr val="505050"/>
                      </a:gs>
                    </a:gsLst>
                  </a:gradFill>
                  <a:latin typeface="Segoe UI"/>
                </a:rPr>
                <a:t>Azure Toolkit for Eclipse and IntelliJ</a:t>
              </a:r>
            </a:p>
            <a:p>
              <a:pPr marL="0" lvl="1" indent="0" defTabSz="914098">
                <a:buNone/>
                <a:defRPr/>
              </a:pPr>
              <a:r>
                <a:rPr lang="en-US" sz="1568" dirty="0">
                  <a:gradFill>
                    <a:gsLst>
                      <a:gs pos="0">
                        <a:srgbClr val="505050"/>
                      </a:gs>
                      <a:gs pos="100000">
                        <a:srgbClr val="505050"/>
                      </a:gs>
                    </a:gsLst>
                  </a:gradFill>
                  <a:latin typeface="Segoe UI"/>
                </a:rPr>
                <a:t>Docker Tools (Visual Studio Code, Visual Studio Team Services, and Yeoman Generator for Docker)</a:t>
              </a:r>
            </a:p>
            <a:p>
              <a:pPr marL="0" lvl="1" indent="0">
                <a:buNone/>
                <a:defRPr/>
              </a:pPr>
              <a:r>
                <a:rPr lang="en-US" sz="1568" dirty="0">
                  <a:gradFill>
                    <a:gsLst>
                      <a:gs pos="0">
                        <a:srgbClr val="505050"/>
                      </a:gs>
                      <a:gs pos="100000">
                        <a:srgbClr val="505050"/>
                      </a:gs>
                    </a:gsLst>
                  </a:gradFill>
                </a:rPr>
                <a:t>Azure DevTest Labs</a:t>
              </a:r>
              <a:endParaRPr lang="en-US" sz="1568" dirty="0">
                <a:gradFill>
                  <a:gsLst>
                    <a:gs pos="0">
                      <a:srgbClr val="505050"/>
                    </a:gs>
                    <a:gs pos="100000">
                      <a:srgbClr val="505050"/>
                    </a:gs>
                  </a:gsLst>
                </a:gradFill>
                <a:latin typeface="Segoe UI"/>
              </a:endParaRPr>
            </a:p>
          </p:txBody>
        </p:sp>
        <p:grpSp>
          <p:nvGrpSpPr>
            <p:cNvPr id="19" name="Group 18"/>
            <p:cNvGrpSpPr/>
            <p:nvPr/>
          </p:nvGrpSpPr>
          <p:grpSpPr>
            <a:xfrm>
              <a:off x="10544808" y="1353838"/>
              <a:ext cx="1655132" cy="1767434"/>
              <a:chOff x="8363953" y="3102463"/>
              <a:chExt cx="2221026" cy="2371725"/>
            </a:xfrm>
          </p:grpSpPr>
          <p:grpSp>
            <p:nvGrpSpPr>
              <p:cNvPr id="20" name="Group 71"/>
              <p:cNvGrpSpPr>
                <a:grpSpLocks noChangeAspect="1"/>
              </p:cNvGrpSpPr>
              <p:nvPr/>
            </p:nvGrpSpPr>
            <p:grpSpPr bwMode="auto">
              <a:xfrm>
                <a:off x="8756179" y="3102463"/>
                <a:ext cx="1828800" cy="2371725"/>
                <a:chOff x="461" y="479"/>
                <a:chExt cx="1152" cy="1494"/>
              </a:xfrm>
            </p:grpSpPr>
            <p:sp>
              <p:nvSpPr>
                <p:cNvPr id="25" name="AutoShape 70"/>
                <p:cNvSpPr>
                  <a:spLocks noChangeAspect="1" noChangeArrowheads="1" noTextEdit="1"/>
                </p:cNvSpPr>
                <p:nvPr/>
              </p:nvSpPr>
              <p:spPr bwMode="auto">
                <a:xfrm>
                  <a:off x="461" y="479"/>
                  <a:ext cx="1152" cy="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6" name="Rectangle 73"/>
                <p:cNvSpPr>
                  <a:spLocks noChangeArrowheads="1"/>
                </p:cNvSpPr>
                <p:nvPr/>
              </p:nvSpPr>
              <p:spPr bwMode="auto">
                <a:xfrm>
                  <a:off x="905" y="1484"/>
                  <a:ext cx="534" cy="339"/>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7" name="Freeform 74"/>
                <p:cNvSpPr>
                  <a:spLocks/>
                </p:cNvSpPr>
                <p:nvPr/>
              </p:nvSpPr>
              <p:spPr bwMode="auto">
                <a:xfrm>
                  <a:off x="905" y="1484"/>
                  <a:ext cx="534" cy="339"/>
                </a:xfrm>
                <a:custGeom>
                  <a:avLst/>
                  <a:gdLst>
                    <a:gd name="T0" fmla="*/ 534 w 534"/>
                    <a:gd name="T1" fmla="*/ 339 h 339"/>
                    <a:gd name="T2" fmla="*/ 534 w 534"/>
                    <a:gd name="T3" fmla="*/ 0 h 339"/>
                    <a:gd name="T4" fmla="*/ 0 w 534"/>
                    <a:gd name="T5" fmla="*/ 0 h 339"/>
                    <a:gd name="T6" fmla="*/ 0 w 534"/>
                    <a:gd name="T7" fmla="*/ 339 h 339"/>
                  </a:gdLst>
                  <a:ahLst/>
                  <a:cxnLst>
                    <a:cxn ang="0">
                      <a:pos x="T0" y="T1"/>
                    </a:cxn>
                    <a:cxn ang="0">
                      <a:pos x="T2" y="T3"/>
                    </a:cxn>
                    <a:cxn ang="0">
                      <a:pos x="T4" y="T5"/>
                    </a:cxn>
                    <a:cxn ang="0">
                      <a:pos x="T6" y="T7"/>
                    </a:cxn>
                  </a:cxnLst>
                  <a:rect l="0" t="0" r="r" b="b"/>
                  <a:pathLst>
                    <a:path w="534" h="339">
                      <a:moveTo>
                        <a:pt x="534" y="339"/>
                      </a:moveTo>
                      <a:lnTo>
                        <a:pt x="534" y="0"/>
                      </a:lnTo>
                      <a:lnTo>
                        <a:pt x="0" y="0"/>
                      </a:lnTo>
                      <a:lnTo>
                        <a:pt x="0"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8" name="Rectangle 75"/>
                <p:cNvSpPr>
                  <a:spLocks noChangeArrowheads="1"/>
                </p:cNvSpPr>
                <p:nvPr/>
              </p:nvSpPr>
              <p:spPr bwMode="auto">
                <a:xfrm>
                  <a:off x="938" y="1518"/>
                  <a:ext cx="468" cy="27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9" name="Rectangle 76"/>
                <p:cNvSpPr>
                  <a:spLocks noChangeArrowheads="1"/>
                </p:cNvSpPr>
                <p:nvPr/>
              </p:nvSpPr>
              <p:spPr bwMode="auto">
                <a:xfrm>
                  <a:off x="758" y="1514"/>
                  <a:ext cx="145" cy="1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0" name="Freeform 77"/>
                <p:cNvSpPr>
                  <a:spLocks noEditPoints="1"/>
                </p:cNvSpPr>
                <p:nvPr/>
              </p:nvSpPr>
              <p:spPr bwMode="auto">
                <a:xfrm>
                  <a:off x="756" y="1512"/>
                  <a:ext cx="149" cy="150"/>
                </a:xfrm>
                <a:custGeom>
                  <a:avLst/>
                  <a:gdLst>
                    <a:gd name="T0" fmla="*/ 145 w 149"/>
                    <a:gd name="T1" fmla="*/ 0 h 150"/>
                    <a:gd name="T2" fmla="*/ 4 w 149"/>
                    <a:gd name="T3" fmla="*/ 0 h 150"/>
                    <a:gd name="T4" fmla="*/ 0 w 149"/>
                    <a:gd name="T5" fmla="*/ 0 h 150"/>
                    <a:gd name="T6" fmla="*/ 0 w 149"/>
                    <a:gd name="T7" fmla="*/ 4 h 150"/>
                    <a:gd name="T8" fmla="*/ 0 w 149"/>
                    <a:gd name="T9" fmla="*/ 146 h 150"/>
                    <a:gd name="T10" fmla="*/ 0 w 149"/>
                    <a:gd name="T11" fmla="*/ 150 h 150"/>
                    <a:gd name="T12" fmla="*/ 4 w 149"/>
                    <a:gd name="T13" fmla="*/ 150 h 150"/>
                    <a:gd name="T14" fmla="*/ 145 w 149"/>
                    <a:gd name="T15" fmla="*/ 150 h 150"/>
                    <a:gd name="T16" fmla="*/ 149 w 149"/>
                    <a:gd name="T17" fmla="*/ 150 h 150"/>
                    <a:gd name="T18" fmla="*/ 149 w 149"/>
                    <a:gd name="T19" fmla="*/ 146 h 150"/>
                    <a:gd name="T20" fmla="*/ 149 w 149"/>
                    <a:gd name="T21" fmla="*/ 4 h 150"/>
                    <a:gd name="T22" fmla="*/ 149 w 149"/>
                    <a:gd name="T23" fmla="*/ 0 h 150"/>
                    <a:gd name="T24" fmla="*/ 145 w 149"/>
                    <a:gd name="T25" fmla="*/ 0 h 150"/>
                    <a:gd name="T26" fmla="*/ 145 w 149"/>
                    <a:gd name="T27" fmla="*/ 146 h 150"/>
                    <a:gd name="T28" fmla="*/ 4 w 149"/>
                    <a:gd name="T29" fmla="*/ 146 h 150"/>
                    <a:gd name="T30" fmla="*/ 4 w 149"/>
                    <a:gd name="T31" fmla="*/ 4 h 150"/>
                    <a:gd name="T32" fmla="*/ 145 w 149"/>
                    <a:gd name="T33" fmla="*/ 4 h 150"/>
                    <a:gd name="T34" fmla="*/ 145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5" y="0"/>
                      </a:moveTo>
                      <a:lnTo>
                        <a:pt x="4" y="0"/>
                      </a:lnTo>
                      <a:lnTo>
                        <a:pt x="0" y="0"/>
                      </a:lnTo>
                      <a:lnTo>
                        <a:pt x="0" y="4"/>
                      </a:lnTo>
                      <a:lnTo>
                        <a:pt x="0" y="146"/>
                      </a:lnTo>
                      <a:lnTo>
                        <a:pt x="0" y="150"/>
                      </a:lnTo>
                      <a:lnTo>
                        <a:pt x="4" y="150"/>
                      </a:lnTo>
                      <a:lnTo>
                        <a:pt x="145" y="150"/>
                      </a:lnTo>
                      <a:lnTo>
                        <a:pt x="149" y="150"/>
                      </a:lnTo>
                      <a:lnTo>
                        <a:pt x="149" y="146"/>
                      </a:lnTo>
                      <a:lnTo>
                        <a:pt x="149" y="4"/>
                      </a:lnTo>
                      <a:lnTo>
                        <a:pt x="149" y="0"/>
                      </a:lnTo>
                      <a:lnTo>
                        <a:pt x="145" y="0"/>
                      </a:lnTo>
                      <a:close/>
                      <a:moveTo>
                        <a:pt x="145" y="146"/>
                      </a:moveTo>
                      <a:lnTo>
                        <a:pt x="4" y="146"/>
                      </a:lnTo>
                      <a:lnTo>
                        <a:pt x="4" y="4"/>
                      </a:lnTo>
                      <a:lnTo>
                        <a:pt x="145" y="4"/>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1" name="Freeform 78"/>
                <p:cNvSpPr>
                  <a:spLocks/>
                </p:cNvSpPr>
                <p:nvPr/>
              </p:nvSpPr>
              <p:spPr bwMode="auto">
                <a:xfrm>
                  <a:off x="645" y="1613"/>
                  <a:ext cx="105" cy="210"/>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2" name="Rectangle 79"/>
                <p:cNvSpPr>
                  <a:spLocks noChangeArrowheads="1"/>
                </p:cNvSpPr>
                <p:nvPr/>
              </p:nvSpPr>
              <p:spPr bwMode="auto">
                <a:xfrm>
                  <a:off x="655" y="1659"/>
                  <a:ext cx="85" cy="129"/>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3" name="Freeform 80"/>
                <p:cNvSpPr>
                  <a:spLocks/>
                </p:cNvSpPr>
                <p:nvPr/>
              </p:nvSpPr>
              <p:spPr bwMode="auto">
                <a:xfrm>
                  <a:off x="636" y="629"/>
                  <a:ext cx="495" cy="397"/>
                </a:xfrm>
                <a:custGeom>
                  <a:avLst/>
                  <a:gdLst>
                    <a:gd name="T0" fmla="*/ 495 w 495"/>
                    <a:gd name="T1" fmla="*/ 314 h 397"/>
                    <a:gd name="T2" fmla="*/ 495 w 495"/>
                    <a:gd name="T3" fmla="*/ 0 h 397"/>
                    <a:gd name="T4" fmla="*/ 0 w 495"/>
                    <a:gd name="T5" fmla="*/ 0 h 397"/>
                    <a:gd name="T6" fmla="*/ 0 w 495"/>
                    <a:gd name="T7" fmla="*/ 314 h 397"/>
                    <a:gd name="T8" fmla="*/ 234 w 495"/>
                    <a:gd name="T9" fmla="*/ 333 h 397"/>
                    <a:gd name="T10" fmla="*/ 225 w 495"/>
                    <a:gd name="T11" fmla="*/ 386 h 397"/>
                    <a:gd name="T12" fmla="*/ 165 w 495"/>
                    <a:gd name="T13" fmla="*/ 386 h 397"/>
                    <a:gd name="T14" fmla="*/ 165 w 495"/>
                    <a:gd name="T15" fmla="*/ 397 h 397"/>
                    <a:gd name="T16" fmla="*/ 331 w 495"/>
                    <a:gd name="T17" fmla="*/ 397 h 397"/>
                    <a:gd name="T18" fmla="*/ 331 w 495"/>
                    <a:gd name="T19" fmla="*/ 386 h 397"/>
                    <a:gd name="T20" fmla="*/ 270 w 495"/>
                    <a:gd name="T21" fmla="*/ 386 h 397"/>
                    <a:gd name="T22" fmla="*/ 261 w 495"/>
                    <a:gd name="T23" fmla="*/ 333 h 397"/>
                    <a:gd name="T24" fmla="*/ 495 w 495"/>
                    <a:gd name="T25" fmla="*/ 314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397">
                      <a:moveTo>
                        <a:pt x="495" y="314"/>
                      </a:moveTo>
                      <a:lnTo>
                        <a:pt x="495" y="0"/>
                      </a:lnTo>
                      <a:lnTo>
                        <a:pt x="0" y="0"/>
                      </a:lnTo>
                      <a:lnTo>
                        <a:pt x="0" y="314"/>
                      </a:lnTo>
                      <a:lnTo>
                        <a:pt x="234" y="333"/>
                      </a:lnTo>
                      <a:lnTo>
                        <a:pt x="225" y="386"/>
                      </a:lnTo>
                      <a:lnTo>
                        <a:pt x="165" y="386"/>
                      </a:lnTo>
                      <a:lnTo>
                        <a:pt x="165" y="397"/>
                      </a:lnTo>
                      <a:lnTo>
                        <a:pt x="331" y="397"/>
                      </a:lnTo>
                      <a:lnTo>
                        <a:pt x="331" y="386"/>
                      </a:lnTo>
                      <a:lnTo>
                        <a:pt x="270" y="386"/>
                      </a:lnTo>
                      <a:lnTo>
                        <a:pt x="261" y="333"/>
                      </a:lnTo>
                      <a:lnTo>
                        <a:pt x="495" y="3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4" name="Rectangle 81"/>
                <p:cNvSpPr>
                  <a:spLocks noChangeArrowheads="1"/>
                </p:cNvSpPr>
                <p:nvPr/>
              </p:nvSpPr>
              <p:spPr bwMode="auto">
                <a:xfrm>
                  <a:off x="666" y="660"/>
                  <a:ext cx="435" cy="25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5" name="Rectangle 82"/>
                <p:cNvSpPr>
                  <a:spLocks noChangeArrowheads="1"/>
                </p:cNvSpPr>
                <p:nvPr/>
              </p:nvSpPr>
              <p:spPr bwMode="auto">
                <a:xfrm>
                  <a:off x="682" y="989"/>
                  <a:ext cx="129" cy="1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6" name="Rectangle 83"/>
                <p:cNvSpPr>
                  <a:spLocks noChangeArrowheads="1"/>
                </p:cNvSpPr>
                <p:nvPr/>
              </p:nvSpPr>
              <p:spPr bwMode="auto">
                <a:xfrm>
                  <a:off x="675" y="978"/>
                  <a:ext cx="146" cy="14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7" name="Freeform 84"/>
                <p:cNvSpPr>
                  <a:spLocks noEditPoints="1"/>
                </p:cNvSpPr>
                <p:nvPr/>
              </p:nvSpPr>
              <p:spPr bwMode="auto">
                <a:xfrm>
                  <a:off x="674" y="976"/>
                  <a:ext cx="149" cy="149"/>
                </a:xfrm>
                <a:custGeom>
                  <a:avLst/>
                  <a:gdLst>
                    <a:gd name="T0" fmla="*/ 149 w 149"/>
                    <a:gd name="T1" fmla="*/ 0 h 149"/>
                    <a:gd name="T2" fmla="*/ 145 w 149"/>
                    <a:gd name="T3" fmla="*/ 0 h 149"/>
                    <a:gd name="T4" fmla="*/ 3 w 149"/>
                    <a:gd name="T5" fmla="*/ 0 h 149"/>
                    <a:gd name="T6" fmla="*/ 0 w 149"/>
                    <a:gd name="T7" fmla="*/ 0 h 149"/>
                    <a:gd name="T8" fmla="*/ 0 w 149"/>
                    <a:gd name="T9" fmla="*/ 3 h 149"/>
                    <a:gd name="T10" fmla="*/ 0 w 149"/>
                    <a:gd name="T11" fmla="*/ 146 h 149"/>
                    <a:gd name="T12" fmla="*/ 0 w 149"/>
                    <a:gd name="T13" fmla="*/ 149 h 149"/>
                    <a:gd name="T14" fmla="*/ 3 w 149"/>
                    <a:gd name="T15" fmla="*/ 149 h 149"/>
                    <a:gd name="T16" fmla="*/ 145 w 149"/>
                    <a:gd name="T17" fmla="*/ 149 h 149"/>
                    <a:gd name="T18" fmla="*/ 149 w 149"/>
                    <a:gd name="T19" fmla="*/ 149 h 149"/>
                    <a:gd name="T20" fmla="*/ 149 w 149"/>
                    <a:gd name="T21" fmla="*/ 146 h 149"/>
                    <a:gd name="T22" fmla="*/ 149 w 149"/>
                    <a:gd name="T23" fmla="*/ 3 h 149"/>
                    <a:gd name="T24" fmla="*/ 149 w 149"/>
                    <a:gd name="T25" fmla="*/ 0 h 149"/>
                    <a:gd name="T26" fmla="*/ 145 w 149"/>
                    <a:gd name="T27" fmla="*/ 146 h 149"/>
                    <a:gd name="T28" fmla="*/ 3 w 149"/>
                    <a:gd name="T29" fmla="*/ 146 h 149"/>
                    <a:gd name="T30" fmla="*/ 3 w 149"/>
                    <a:gd name="T31" fmla="*/ 3 h 149"/>
                    <a:gd name="T32" fmla="*/ 145 w 149"/>
                    <a:gd name="T33" fmla="*/ 3 h 149"/>
                    <a:gd name="T34" fmla="*/ 145 w 149"/>
                    <a:gd name="T35" fmla="*/ 14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49">
                      <a:moveTo>
                        <a:pt x="149" y="0"/>
                      </a:moveTo>
                      <a:lnTo>
                        <a:pt x="145" y="0"/>
                      </a:lnTo>
                      <a:lnTo>
                        <a:pt x="3" y="0"/>
                      </a:lnTo>
                      <a:lnTo>
                        <a:pt x="0" y="0"/>
                      </a:lnTo>
                      <a:lnTo>
                        <a:pt x="0" y="3"/>
                      </a:lnTo>
                      <a:lnTo>
                        <a:pt x="0" y="146"/>
                      </a:lnTo>
                      <a:lnTo>
                        <a:pt x="0" y="149"/>
                      </a:lnTo>
                      <a:lnTo>
                        <a:pt x="3" y="149"/>
                      </a:lnTo>
                      <a:lnTo>
                        <a:pt x="145" y="149"/>
                      </a:lnTo>
                      <a:lnTo>
                        <a:pt x="149" y="149"/>
                      </a:lnTo>
                      <a:lnTo>
                        <a:pt x="149" y="146"/>
                      </a:lnTo>
                      <a:lnTo>
                        <a:pt x="149" y="3"/>
                      </a:lnTo>
                      <a:lnTo>
                        <a:pt x="149" y="0"/>
                      </a:lnTo>
                      <a:close/>
                      <a:moveTo>
                        <a:pt x="145" y="146"/>
                      </a:moveTo>
                      <a:lnTo>
                        <a:pt x="3" y="146"/>
                      </a:lnTo>
                      <a:lnTo>
                        <a:pt x="3" y="3"/>
                      </a:lnTo>
                      <a:lnTo>
                        <a:pt x="145" y="3"/>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8" name="Freeform 85"/>
                <p:cNvSpPr>
                  <a:spLocks/>
                </p:cNvSpPr>
                <p:nvPr/>
              </p:nvSpPr>
              <p:spPr bwMode="auto">
                <a:xfrm>
                  <a:off x="816" y="1601"/>
                  <a:ext cx="246" cy="153"/>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9" name="Freeform 86"/>
                <p:cNvSpPr>
                  <a:spLocks/>
                </p:cNvSpPr>
                <p:nvPr/>
              </p:nvSpPr>
              <p:spPr bwMode="auto">
                <a:xfrm>
                  <a:off x="900" y="1705"/>
                  <a:ext cx="16" cy="19"/>
                </a:xfrm>
                <a:custGeom>
                  <a:avLst/>
                  <a:gdLst>
                    <a:gd name="T0" fmla="*/ 10 w 16"/>
                    <a:gd name="T1" fmla="*/ 19 h 19"/>
                    <a:gd name="T2" fmla="*/ 0 w 16"/>
                    <a:gd name="T3" fmla="*/ 3 h 19"/>
                    <a:gd name="T4" fmla="*/ 7 w 16"/>
                    <a:gd name="T5" fmla="*/ 0 h 19"/>
                    <a:gd name="T6" fmla="*/ 16 w 16"/>
                    <a:gd name="T7" fmla="*/ 15 h 19"/>
                    <a:gd name="T8" fmla="*/ 10 w 16"/>
                    <a:gd name="T9" fmla="*/ 19 h 19"/>
                  </a:gdLst>
                  <a:ahLst/>
                  <a:cxnLst>
                    <a:cxn ang="0">
                      <a:pos x="T0" y="T1"/>
                    </a:cxn>
                    <a:cxn ang="0">
                      <a:pos x="T2" y="T3"/>
                    </a:cxn>
                    <a:cxn ang="0">
                      <a:pos x="T4" y="T5"/>
                    </a:cxn>
                    <a:cxn ang="0">
                      <a:pos x="T6" y="T7"/>
                    </a:cxn>
                    <a:cxn ang="0">
                      <a:pos x="T8" y="T9"/>
                    </a:cxn>
                  </a:cxnLst>
                  <a:rect l="0" t="0" r="r" b="b"/>
                  <a:pathLst>
                    <a:path w="16" h="19">
                      <a:moveTo>
                        <a:pt x="10" y="19"/>
                      </a:moveTo>
                      <a:lnTo>
                        <a:pt x="0" y="3"/>
                      </a:lnTo>
                      <a:lnTo>
                        <a:pt x="7" y="0"/>
                      </a:lnTo>
                      <a:lnTo>
                        <a:pt x="16" y="15"/>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0" name="Freeform 87"/>
                <p:cNvSpPr>
                  <a:spLocks/>
                </p:cNvSpPr>
                <p:nvPr/>
              </p:nvSpPr>
              <p:spPr bwMode="auto">
                <a:xfrm>
                  <a:off x="1027" y="1653"/>
                  <a:ext cx="15" cy="15"/>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1" name="Freeform 88"/>
                <p:cNvSpPr>
                  <a:spLocks/>
                </p:cNvSpPr>
                <p:nvPr/>
              </p:nvSpPr>
              <p:spPr bwMode="auto">
                <a:xfrm>
                  <a:off x="1027" y="1638"/>
                  <a:ext cx="14" cy="15"/>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2" name="Freeform 89"/>
                <p:cNvSpPr>
                  <a:spLocks/>
                </p:cNvSpPr>
                <p:nvPr/>
              </p:nvSpPr>
              <p:spPr bwMode="auto">
                <a:xfrm>
                  <a:off x="1027" y="1623"/>
                  <a:ext cx="14" cy="16"/>
                </a:xfrm>
                <a:custGeom>
                  <a:avLst/>
                  <a:gdLst>
                    <a:gd name="T0" fmla="*/ 15 w 31"/>
                    <a:gd name="T1" fmla="*/ 0 h 32"/>
                    <a:gd name="T2" fmla="*/ 31 w 31"/>
                    <a:gd name="T3" fmla="*/ 16 h 32"/>
                    <a:gd name="T4" fmla="*/ 15 w 31"/>
                    <a:gd name="T5" fmla="*/ 31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1"/>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3" name="Freeform 90"/>
                <p:cNvSpPr>
                  <a:spLocks/>
                </p:cNvSpPr>
                <p:nvPr/>
              </p:nvSpPr>
              <p:spPr bwMode="auto">
                <a:xfrm>
                  <a:off x="1026" y="1609"/>
                  <a:ext cx="15" cy="14"/>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4" name="Freeform 91"/>
                <p:cNvSpPr>
                  <a:spLocks/>
                </p:cNvSpPr>
                <p:nvPr/>
              </p:nvSpPr>
              <p:spPr bwMode="auto">
                <a:xfrm>
                  <a:off x="1026" y="1594"/>
                  <a:ext cx="15" cy="15"/>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5" name="Freeform 92"/>
                <p:cNvSpPr>
                  <a:spLocks/>
                </p:cNvSpPr>
                <p:nvPr/>
              </p:nvSpPr>
              <p:spPr bwMode="auto">
                <a:xfrm>
                  <a:off x="1062" y="1601"/>
                  <a:ext cx="344" cy="123"/>
                </a:xfrm>
                <a:custGeom>
                  <a:avLst/>
                  <a:gdLst>
                    <a:gd name="T0" fmla="*/ 344 w 344"/>
                    <a:gd name="T1" fmla="*/ 123 h 123"/>
                    <a:gd name="T2" fmla="*/ 0 w 344"/>
                    <a:gd name="T3" fmla="*/ 61 h 123"/>
                    <a:gd name="T4" fmla="*/ 0 w 344"/>
                    <a:gd name="T5" fmla="*/ 0 h 123"/>
                    <a:gd name="T6" fmla="*/ 153 w 344"/>
                    <a:gd name="T7" fmla="*/ 0 h 123"/>
                    <a:gd name="T8" fmla="*/ 344 w 344"/>
                    <a:gd name="T9" fmla="*/ 0 h 123"/>
                    <a:gd name="T10" fmla="*/ 344 w 344"/>
                    <a:gd name="T11" fmla="*/ 123 h 123"/>
                  </a:gdLst>
                  <a:ahLst/>
                  <a:cxnLst>
                    <a:cxn ang="0">
                      <a:pos x="T0" y="T1"/>
                    </a:cxn>
                    <a:cxn ang="0">
                      <a:pos x="T2" y="T3"/>
                    </a:cxn>
                    <a:cxn ang="0">
                      <a:pos x="T4" y="T5"/>
                    </a:cxn>
                    <a:cxn ang="0">
                      <a:pos x="T6" y="T7"/>
                    </a:cxn>
                    <a:cxn ang="0">
                      <a:pos x="T8" y="T9"/>
                    </a:cxn>
                    <a:cxn ang="0">
                      <a:pos x="T10" y="T11"/>
                    </a:cxn>
                  </a:cxnLst>
                  <a:rect l="0" t="0" r="r" b="b"/>
                  <a:pathLst>
                    <a:path w="344" h="123">
                      <a:moveTo>
                        <a:pt x="344" y="123"/>
                      </a:moveTo>
                      <a:lnTo>
                        <a:pt x="0" y="61"/>
                      </a:lnTo>
                      <a:lnTo>
                        <a:pt x="0" y="0"/>
                      </a:lnTo>
                      <a:lnTo>
                        <a:pt x="153" y="0"/>
                      </a:lnTo>
                      <a:lnTo>
                        <a:pt x="344" y="0"/>
                      </a:lnTo>
                      <a:lnTo>
                        <a:pt x="344" y="1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6" name="Rectangle 93"/>
                <p:cNvSpPr>
                  <a:spLocks noChangeArrowheads="1"/>
                </p:cNvSpPr>
                <p:nvPr/>
              </p:nvSpPr>
              <p:spPr bwMode="auto">
                <a:xfrm>
                  <a:off x="1231" y="687"/>
                  <a:ext cx="145" cy="14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7" name="Freeform 94"/>
                <p:cNvSpPr>
                  <a:spLocks noEditPoints="1"/>
                </p:cNvSpPr>
                <p:nvPr/>
              </p:nvSpPr>
              <p:spPr bwMode="auto">
                <a:xfrm>
                  <a:off x="1229" y="685"/>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8" name="Freeform 95"/>
                <p:cNvSpPr>
                  <a:spLocks/>
                </p:cNvSpPr>
                <p:nvPr/>
              </p:nvSpPr>
              <p:spPr bwMode="auto">
                <a:xfrm>
                  <a:off x="1098" y="1033"/>
                  <a:ext cx="340" cy="248"/>
                </a:xfrm>
                <a:custGeom>
                  <a:avLst/>
                  <a:gdLst>
                    <a:gd name="T0" fmla="*/ 63 w 723"/>
                    <a:gd name="T1" fmla="*/ 0 h 528"/>
                    <a:gd name="T2" fmla="*/ 0 w 723"/>
                    <a:gd name="T3" fmla="*/ 62 h 528"/>
                    <a:gd name="T4" fmla="*/ 0 w 723"/>
                    <a:gd name="T5" fmla="*/ 528 h 528"/>
                    <a:gd name="T6" fmla="*/ 63 w 723"/>
                    <a:gd name="T7" fmla="*/ 524 h 528"/>
                    <a:gd name="T8" fmla="*/ 660 w 723"/>
                    <a:gd name="T9" fmla="*/ 524 h 528"/>
                    <a:gd name="T10" fmla="*/ 723 w 723"/>
                    <a:gd name="T11" fmla="*/ 528 h 528"/>
                    <a:gd name="T12" fmla="*/ 723 w 723"/>
                    <a:gd name="T13" fmla="*/ 62 h 528"/>
                    <a:gd name="T14" fmla="*/ 660 w 723"/>
                    <a:gd name="T15" fmla="*/ 0 h 528"/>
                    <a:gd name="T16" fmla="*/ 94 w 723"/>
                    <a:gd name="T17" fmla="*/ 0 h 528"/>
                    <a:gd name="T18" fmla="*/ 63 w 723"/>
                    <a:gd name="T19"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3" h="528">
                      <a:moveTo>
                        <a:pt x="63" y="0"/>
                      </a:moveTo>
                      <a:cubicBezTo>
                        <a:pt x="63" y="0"/>
                        <a:pt x="0" y="0"/>
                        <a:pt x="0" y="62"/>
                      </a:cubicBezTo>
                      <a:cubicBezTo>
                        <a:pt x="0" y="528"/>
                        <a:pt x="0" y="528"/>
                        <a:pt x="0" y="528"/>
                      </a:cubicBezTo>
                      <a:cubicBezTo>
                        <a:pt x="63" y="524"/>
                        <a:pt x="63" y="524"/>
                        <a:pt x="63" y="524"/>
                      </a:cubicBezTo>
                      <a:cubicBezTo>
                        <a:pt x="660" y="524"/>
                        <a:pt x="660" y="524"/>
                        <a:pt x="660" y="524"/>
                      </a:cubicBezTo>
                      <a:cubicBezTo>
                        <a:pt x="723" y="528"/>
                        <a:pt x="723" y="528"/>
                        <a:pt x="723" y="528"/>
                      </a:cubicBezTo>
                      <a:cubicBezTo>
                        <a:pt x="723" y="62"/>
                        <a:pt x="723" y="62"/>
                        <a:pt x="723" y="62"/>
                      </a:cubicBezTo>
                      <a:cubicBezTo>
                        <a:pt x="723" y="62"/>
                        <a:pt x="723" y="0"/>
                        <a:pt x="660" y="0"/>
                      </a:cubicBezTo>
                      <a:cubicBezTo>
                        <a:pt x="94" y="0"/>
                        <a:pt x="94" y="0"/>
                        <a:pt x="94" y="0"/>
                      </a:cubicBezTo>
                      <a:lnTo>
                        <a:pt x="63"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9" name="Freeform 96"/>
                <p:cNvSpPr>
                  <a:spLocks/>
                </p:cNvSpPr>
                <p:nvPr/>
              </p:nvSpPr>
              <p:spPr bwMode="auto">
                <a:xfrm>
                  <a:off x="1113" y="1044"/>
                  <a:ext cx="310" cy="225"/>
                </a:xfrm>
                <a:custGeom>
                  <a:avLst/>
                  <a:gdLst>
                    <a:gd name="T0" fmla="*/ 57 w 657"/>
                    <a:gd name="T1" fmla="*/ 0 h 477"/>
                    <a:gd name="T2" fmla="*/ 0 w 657"/>
                    <a:gd name="T3" fmla="*/ 56 h 477"/>
                    <a:gd name="T4" fmla="*/ 0 w 657"/>
                    <a:gd name="T5" fmla="*/ 420 h 477"/>
                    <a:gd name="T6" fmla="*/ 57 w 657"/>
                    <a:gd name="T7" fmla="*/ 477 h 477"/>
                    <a:gd name="T8" fmla="*/ 74 w 657"/>
                    <a:gd name="T9" fmla="*/ 477 h 477"/>
                    <a:gd name="T10" fmla="*/ 600 w 657"/>
                    <a:gd name="T11" fmla="*/ 477 h 477"/>
                    <a:gd name="T12" fmla="*/ 657 w 657"/>
                    <a:gd name="T13" fmla="*/ 420 h 477"/>
                    <a:gd name="T14" fmla="*/ 657 w 657"/>
                    <a:gd name="T15" fmla="*/ 56 h 477"/>
                    <a:gd name="T16" fmla="*/ 600 w 657"/>
                    <a:gd name="T17" fmla="*/ 0 h 477"/>
                    <a:gd name="T18" fmla="*/ 57 w 657"/>
                    <a:gd name="T19"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7" h="477">
                      <a:moveTo>
                        <a:pt x="57" y="0"/>
                      </a:moveTo>
                      <a:cubicBezTo>
                        <a:pt x="57" y="0"/>
                        <a:pt x="0" y="0"/>
                        <a:pt x="0" y="56"/>
                      </a:cubicBezTo>
                      <a:cubicBezTo>
                        <a:pt x="0" y="420"/>
                        <a:pt x="0" y="420"/>
                        <a:pt x="0" y="420"/>
                      </a:cubicBezTo>
                      <a:cubicBezTo>
                        <a:pt x="0" y="420"/>
                        <a:pt x="0" y="477"/>
                        <a:pt x="57" y="477"/>
                      </a:cubicBezTo>
                      <a:cubicBezTo>
                        <a:pt x="74" y="477"/>
                        <a:pt x="74" y="477"/>
                        <a:pt x="74" y="477"/>
                      </a:cubicBezTo>
                      <a:cubicBezTo>
                        <a:pt x="600" y="477"/>
                        <a:pt x="600" y="477"/>
                        <a:pt x="600" y="477"/>
                      </a:cubicBezTo>
                      <a:cubicBezTo>
                        <a:pt x="600" y="477"/>
                        <a:pt x="657" y="477"/>
                        <a:pt x="657" y="420"/>
                      </a:cubicBezTo>
                      <a:cubicBezTo>
                        <a:pt x="657" y="56"/>
                        <a:pt x="657" y="56"/>
                        <a:pt x="657" y="56"/>
                      </a:cubicBezTo>
                      <a:cubicBezTo>
                        <a:pt x="657" y="56"/>
                        <a:pt x="657" y="0"/>
                        <a:pt x="600" y="0"/>
                      </a:cubicBezTo>
                      <a:lnTo>
                        <a:pt x="57"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0" name="Freeform 97"/>
                <p:cNvSpPr>
                  <a:spLocks/>
                </p:cNvSpPr>
                <p:nvPr/>
              </p:nvSpPr>
              <p:spPr bwMode="auto">
                <a:xfrm>
                  <a:off x="1030" y="1292"/>
                  <a:ext cx="476" cy="17"/>
                </a:xfrm>
                <a:custGeom>
                  <a:avLst/>
                  <a:gdLst>
                    <a:gd name="T0" fmla="*/ 0 w 1009"/>
                    <a:gd name="T1" fmla="*/ 0 h 36"/>
                    <a:gd name="T2" fmla="*/ 77 w 1009"/>
                    <a:gd name="T3" fmla="*/ 36 h 36"/>
                    <a:gd name="T4" fmla="*/ 932 w 1009"/>
                    <a:gd name="T5" fmla="*/ 36 h 36"/>
                    <a:gd name="T6" fmla="*/ 1009 w 1009"/>
                    <a:gd name="T7" fmla="*/ 0 h 36"/>
                    <a:gd name="T8" fmla="*/ 0 w 1009"/>
                    <a:gd name="T9" fmla="*/ 0 h 36"/>
                  </a:gdLst>
                  <a:ahLst/>
                  <a:cxnLst>
                    <a:cxn ang="0">
                      <a:pos x="T0" y="T1"/>
                    </a:cxn>
                    <a:cxn ang="0">
                      <a:pos x="T2" y="T3"/>
                    </a:cxn>
                    <a:cxn ang="0">
                      <a:pos x="T4" y="T5"/>
                    </a:cxn>
                    <a:cxn ang="0">
                      <a:pos x="T6" y="T7"/>
                    </a:cxn>
                    <a:cxn ang="0">
                      <a:pos x="T8" y="T9"/>
                    </a:cxn>
                  </a:cxnLst>
                  <a:rect l="0" t="0" r="r" b="b"/>
                  <a:pathLst>
                    <a:path w="1009" h="36">
                      <a:moveTo>
                        <a:pt x="0" y="0"/>
                      </a:moveTo>
                      <a:cubicBezTo>
                        <a:pt x="0" y="3"/>
                        <a:pt x="3" y="36"/>
                        <a:pt x="77" y="36"/>
                      </a:cubicBezTo>
                      <a:cubicBezTo>
                        <a:pt x="932" y="36"/>
                        <a:pt x="932" y="36"/>
                        <a:pt x="932" y="36"/>
                      </a:cubicBezTo>
                      <a:cubicBezTo>
                        <a:pt x="932" y="36"/>
                        <a:pt x="1008" y="36"/>
                        <a:pt x="1009" y="0"/>
                      </a:cubicBezTo>
                      <a:lnTo>
                        <a:pt x="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1" name="Freeform 98"/>
                <p:cNvSpPr>
                  <a:spLocks/>
                </p:cNvSpPr>
                <p:nvPr/>
              </p:nvSpPr>
              <p:spPr bwMode="auto">
                <a:xfrm>
                  <a:off x="1030" y="1280"/>
                  <a:ext cx="476" cy="12"/>
                </a:xfrm>
                <a:custGeom>
                  <a:avLst/>
                  <a:gdLst>
                    <a:gd name="T0" fmla="*/ 63 w 476"/>
                    <a:gd name="T1" fmla="*/ 0 h 12"/>
                    <a:gd name="T2" fmla="*/ 0 w 476"/>
                    <a:gd name="T3" fmla="*/ 12 h 12"/>
                    <a:gd name="T4" fmla="*/ 476 w 476"/>
                    <a:gd name="T5" fmla="*/ 12 h 12"/>
                    <a:gd name="T6" fmla="*/ 412 w 476"/>
                    <a:gd name="T7" fmla="*/ 0 h 12"/>
                    <a:gd name="T8" fmla="*/ 63 w 476"/>
                    <a:gd name="T9" fmla="*/ 0 h 12"/>
                  </a:gdLst>
                  <a:ahLst/>
                  <a:cxnLst>
                    <a:cxn ang="0">
                      <a:pos x="T0" y="T1"/>
                    </a:cxn>
                    <a:cxn ang="0">
                      <a:pos x="T2" y="T3"/>
                    </a:cxn>
                    <a:cxn ang="0">
                      <a:pos x="T4" y="T5"/>
                    </a:cxn>
                    <a:cxn ang="0">
                      <a:pos x="T6" y="T7"/>
                    </a:cxn>
                    <a:cxn ang="0">
                      <a:pos x="T8" y="T9"/>
                    </a:cxn>
                  </a:cxnLst>
                  <a:rect l="0" t="0" r="r" b="b"/>
                  <a:pathLst>
                    <a:path w="476" h="12">
                      <a:moveTo>
                        <a:pt x="63" y="0"/>
                      </a:moveTo>
                      <a:lnTo>
                        <a:pt x="0" y="12"/>
                      </a:lnTo>
                      <a:lnTo>
                        <a:pt x="476" y="12"/>
                      </a:lnTo>
                      <a:lnTo>
                        <a:pt x="412" y="0"/>
                      </a:lnTo>
                      <a:lnTo>
                        <a:pt x="63"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2" name="Freeform 99"/>
                <p:cNvSpPr>
                  <a:spLocks/>
                </p:cNvSpPr>
                <p:nvPr/>
              </p:nvSpPr>
              <p:spPr bwMode="auto">
                <a:xfrm>
                  <a:off x="636" y="1170"/>
                  <a:ext cx="310" cy="214"/>
                </a:xfrm>
                <a:custGeom>
                  <a:avLst/>
                  <a:gdLst>
                    <a:gd name="T0" fmla="*/ 310 w 310"/>
                    <a:gd name="T1" fmla="*/ 214 h 214"/>
                    <a:gd name="T2" fmla="*/ 310 w 310"/>
                    <a:gd name="T3" fmla="*/ 0 h 214"/>
                    <a:gd name="T4" fmla="*/ 155 w 310"/>
                    <a:gd name="T5" fmla="*/ 0 h 214"/>
                    <a:gd name="T6" fmla="*/ 0 w 310"/>
                    <a:gd name="T7" fmla="*/ 0 h 214"/>
                    <a:gd name="T8" fmla="*/ 0 w 310"/>
                    <a:gd name="T9" fmla="*/ 214 h 214"/>
                    <a:gd name="T10" fmla="*/ 155 w 310"/>
                    <a:gd name="T11" fmla="*/ 214 h 214"/>
                    <a:gd name="T12" fmla="*/ 310 w 310"/>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310" h="214">
                      <a:moveTo>
                        <a:pt x="310" y="214"/>
                      </a:moveTo>
                      <a:lnTo>
                        <a:pt x="310" y="0"/>
                      </a:lnTo>
                      <a:lnTo>
                        <a:pt x="155" y="0"/>
                      </a:lnTo>
                      <a:lnTo>
                        <a:pt x="0" y="0"/>
                      </a:lnTo>
                      <a:lnTo>
                        <a:pt x="0" y="214"/>
                      </a:lnTo>
                      <a:lnTo>
                        <a:pt x="155" y="214"/>
                      </a:lnTo>
                      <a:lnTo>
                        <a:pt x="310" y="2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3" name="Rectangle 100"/>
                <p:cNvSpPr>
                  <a:spLocks noChangeArrowheads="1"/>
                </p:cNvSpPr>
                <p:nvPr/>
              </p:nvSpPr>
              <p:spPr bwMode="auto">
                <a:xfrm>
                  <a:off x="652" y="1182"/>
                  <a:ext cx="278" cy="1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4" name="Rectangle 101"/>
                <p:cNvSpPr>
                  <a:spLocks noChangeArrowheads="1"/>
                </p:cNvSpPr>
                <p:nvPr/>
              </p:nvSpPr>
              <p:spPr bwMode="auto">
                <a:xfrm>
                  <a:off x="1149" y="1389"/>
                  <a:ext cx="130" cy="1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5" name="Rectangle 102"/>
                <p:cNvSpPr>
                  <a:spLocks noChangeArrowheads="1"/>
                </p:cNvSpPr>
                <p:nvPr/>
              </p:nvSpPr>
              <p:spPr bwMode="auto">
                <a:xfrm>
                  <a:off x="1141" y="1384"/>
                  <a:ext cx="145" cy="146"/>
                </a:xfrm>
                <a:prstGeom prst="rect">
                  <a:avLst/>
                </a:prstGeom>
                <a:solidFill>
                  <a:srgbClr val="008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6" name="Freeform 103"/>
                <p:cNvSpPr>
                  <a:spLocks noEditPoints="1"/>
                </p:cNvSpPr>
                <p:nvPr/>
              </p:nvSpPr>
              <p:spPr bwMode="auto">
                <a:xfrm>
                  <a:off x="1139" y="1382"/>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7" name="Freeform 104"/>
                <p:cNvSpPr>
                  <a:spLocks/>
                </p:cNvSpPr>
                <p:nvPr/>
              </p:nvSpPr>
              <p:spPr bwMode="auto">
                <a:xfrm>
                  <a:off x="599" y="1088"/>
                  <a:ext cx="183" cy="163"/>
                </a:xfrm>
                <a:custGeom>
                  <a:avLst/>
                  <a:gdLst>
                    <a:gd name="T0" fmla="*/ 351 w 389"/>
                    <a:gd name="T1" fmla="*/ 128 h 346"/>
                    <a:gd name="T2" fmla="*/ 351 w 389"/>
                    <a:gd name="T3" fmla="*/ 128 h 346"/>
                    <a:gd name="T4" fmla="*/ 311 w 389"/>
                    <a:gd name="T5" fmla="*/ 100 h 346"/>
                    <a:gd name="T6" fmla="*/ 253 w 389"/>
                    <a:gd name="T7" fmla="*/ 59 h 346"/>
                    <a:gd name="T8" fmla="*/ 185 w 389"/>
                    <a:gd name="T9" fmla="*/ 11 h 346"/>
                    <a:gd name="T10" fmla="*/ 195 w 389"/>
                    <a:gd name="T11" fmla="*/ 69 h 346"/>
                    <a:gd name="T12" fmla="*/ 284 w 389"/>
                    <a:gd name="T13" fmla="*/ 132 h 346"/>
                    <a:gd name="T14" fmla="*/ 281 w 389"/>
                    <a:gd name="T15" fmla="*/ 188 h 346"/>
                    <a:gd name="T16" fmla="*/ 189 w 389"/>
                    <a:gd name="T17" fmla="*/ 161 h 346"/>
                    <a:gd name="T18" fmla="*/ 107 w 389"/>
                    <a:gd name="T19" fmla="*/ 73 h 346"/>
                    <a:gd name="T20" fmla="*/ 139 w 389"/>
                    <a:gd name="T21" fmla="*/ 54 h 346"/>
                    <a:gd name="T22" fmla="*/ 154 w 389"/>
                    <a:gd name="T23" fmla="*/ 0 h 346"/>
                    <a:gd name="T24" fmla="*/ 56 w 389"/>
                    <a:gd name="T25" fmla="*/ 56 h 346"/>
                    <a:gd name="T26" fmla="*/ 119 w 389"/>
                    <a:gd name="T27" fmla="*/ 158 h 346"/>
                    <a:gd name="T28" fmla="*/ 58 w 389"/>
                    <a:gd name="T29" fmla="*/ 77 h 346"/>
                    <a:gd name="T30" fmla="*/ 25 w 389"/>
                    <a:gd name="T31" fmla="*/ 103 h 346"/>
                    <a:gd name="T32" fmla="*/ 92 w 389"/>
                    <a:gd name="T33" fmla="*/ 181 h 346"/>
                    <a:gd name="T34" fmla="*/ 30 w 389"/>
                    <a:gd name="T35" fmla="*/ 124 h 346"/>
                    <a:gd name="T36" fmla="*/ 0 w 389"/>
                    <a:gd name="T37" fmla="*/ 152 h 346"/>
                    <a:gd name="T38" fmla="*/ 59 w 389"/>
                    <a:gd name="T39" fmla="*/ 203 h 346"/>
                    <a:gd name="T40" fmla="*/ 16 w 389"/>
                    <a:gd name="T41" fmla="*/ 187 h 346"/>
                    <a:gd name="T42" fmla="*/ 13 w 389"/>
                    <a:gd name="T43" fmla="*/ 230 h 346"/>
                    <a:gd name="T44" fmla="*/ 249 w 389"/>
                    <a:gd name="T45" fmla="*/ 328 h 346"/>
                    <a:gd name="T46" fmla="*/ 260 w 389"/>
                    <a:gd name="T47" fmla="*/ 346 h 346"/>
                    <a:gd name="T48" fmla="*/ 389 w 389"/>
                    <a:gd name="T49" fmla="*/ 278 h 346"/>
                    <a:gd name="T50" fmla="*/ 351 w 389"/>
                    <a:gd name="T51" fmla="*/ 128 h 346"/>
                    <a:gd name="T52" fmla="*/ 351 w 389"/>
                    <a:gd name="T53" fmla="*/ 12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9" h="346">
                      <a:moveTo>
                        <a:pt x="351" y="128"/>
                      </a:moveTo>
                      <a:cubicBezTo>
                        <a:pt x="351" y="128"/>
                        <a:pt x="351" y="128"/>
                        <a:pt x="351" y="128"/>
                      </a:cubicBezTo>
                      <a:cubicBezTo>
                        <a:pt x="311" y="100"/>
                        <a:pt x="311" y="100"/>
                        <a:pt x="311" y="100"/>
                      </a:cubicBezTo>
                      <a:cubicBezTo>
                        <a:pt x="253" y="59"/>
                        <a:pt x="253" y="59"/>
                        <a:pt x="253" y="59"/>
                      </a:cubicBezTo>
                      <a:cubicBezTo>
                        <a:pt x="185" y="11"/>
                        <a:pt x="185" y="11"/>
                        <a:pt x="185" y="11"/>
                      </a:cubicBezTo>
                      <a:cubicBezTo>
                        <a:pt x="171" y="29"/>
                        <a:pt x="176" y="55"/>
                        <a:pt x="195" y="69"/>
                      </a:cubicBezTo>
                      <a:cubicBezTo>
                        <a:pt x="284" y="132"/>
                        <a:pt x="284" y="132"/>
                        <a:pt x="284" y="132"/>
                      </a:cubicBezTo>
                      <a:cubicBezTo>
                        <a:pt x="308" y="151"/>
                        <a:pt x="303" y="173"/>
                        <a:pt x="281" y="188"/>
                      </a:cubicBezTo>
                      <a:cubicBezTo>
                        <a:pt x="231" y="218"/>
                        <a:pt x="189" y="161"/>
                        <a:pt x="189" y="161"/>
                      </a:cubicBezTo>
                      <a:cubicBezTo>
                        <a:pt x="107" y="73"/>
                        <a:pt x="107" y="73"/>
                        <a:pt x="107" y="73"/>
                      </a:cubicBezTo>
                      <a:cubicBezTo>
                        <a:pt x="139" y="54"/>
                        <a:pt x="139" y="54"/>
                        <a:pt x="139" y="54"/>
                      </a:cubicBezTo>
                      <a:cubicBezTo>
                        <a:pt x="158" y="43"/>
                        <a:pt x="165" y="19"/>
                        <a:pt x="154" y="0"/>
                      </a:cubicBezTo>
                      <a:cubicBezTo>
                        <a:pt x="56" y="56"/>
                        <a:pt x="56" y="56"/>
                        <a:pt x="56" y="56"/>
                      </a:cubicBezTo>
                      <a:cubicBezTo>
                        <a:pt x="119" y="158"/>
                        <a:pt x="119" y="158"/>
                        <a:pt x="119" y="158"/>
                      </a:cubicBezTo>
                      <a:cubicBezTo>
                        <a:pt x="58" y="77"/>
                        <a:pt x="58" y="77"/>
                        <a:pt x="58" y="77"/>
                      </a:cubicBezTo>
                      <a:cubicBezTo>
                        <a:pt x="25" y="103"/>
                        <a:pt x="25" y="103"/>
                        <a:pt x="25" y="103"/>
                      </a:cubicBezTo>
                      <a:cubicBezTo>
                        <a:pt x="92" y="181"/>
                        <a:pt x="92" y="181"/>
                        <a:pt x="92" y="181"/>
                      </a:cubicBezTo>
                      <a:cubicBezTo>
                        <a:pt x="30" y="124"/>
                        <a:pt x="30" y="124"/>
                        <a:pt x="30" y="124"/>
                      </a:cubicBezTo>
                      <a:cubicBezTo>
                        <a:pt x="0" y="152"/>
                        <a:pt x="0" y="152"/>
                        <a:pt x="0" y="152"/>
                      </a:cubicBezTo>
                      <a:cubicBezTo>
                        <a:pt x="59" y="203"/>
                        <a:pt x="59" y="203"/>
                        <a:pt x="59" y="203"/>
                      </a:cubicBezTo>
                      <a:cubicBezTo>
                        <a:pt x="16" y="187"/>
                        <a:pt x="16" y="187"/>
                        <a:pt x="16" y="187"/>
                      </a:cubicBezTo>
                      <a:cubicBezTo>
                        <a:pt x="13" y="230"/>
                        <a:pt x="13" y="230"/>
                        <a:pt x="13" y="230"/>
                      </a:cubicBezTo>
                      <a:cubicBezTo>
                        <a:pt x="249" y="328"/>
                        <a:pt x="249" y="328"/>
                        <a:pt x="249" y="328"/>
                      </a:cubicBezTo>
                      <a:cubicBezTo>
                        <a:pt x="260" y="346"/>
                        <a:pt x="260" y="346"/>
                        <a:pt x="260" y="346"/>
                      </a:cubicBezTo>
                      <a:cubicBezTo>
                        <a:pt x="389" y="278"/>
                        <a:pt x="389" y="278"/>
                        <a:pt x="389" y="278"/>
                      </a:cubicBezTo>
                      <a:cubicBezTo>
                        <a:pt x="351" y="128"/>
                        <a:pt x="351" y="128"/>
                        <a:pt x="351" y="128"/>
                      </a:cubicBezTo>
                      <a:cubicBezTo>
                        <a:pt x="351" y="128"/>
                        <a:pt x="351" y="128"/>
                        <a:pt x="351" y="128"/>
                      </a:cubicBezTo>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8" name="Freeform 105"/>
                <p:cNvSpPr>
                  <a:spLocks/>
                </p:cNvSpPr>
                <p:nvPr/>
              </p:nvSpPr>
              <p:spPr bwMode="auto">
                <a:xfrm>
                  <a:off x="711" y="1233"/>
                  <a:ext cx="90" cy="115"/>
                </a:xfrm>
                <a:custGeom>
                  <a:avLst/>
                  <a:gdLst>
                    <a:gd name="T0" fmla="*/ 0 w 90"/>
                    <a:gd name="T1" fmla="*/ 115 h 115"/>
                    <a:gd name="T2" fmla="*/ 90 w 90"/>
                    <a:gd name="T3" fmla="*/ 115 h 115"/>
                    <a:gd name="T4" fmla="*/ 90 w 90"/>
                    <a:gd name="T5" fmla="*/ 0 h 115"/>
                    <a:gd name="T6" fmla="*/ 13 w 90"/>
                    <a:gd name="T7" fmla="*/ 40 h 115"/>
                    <a:gd name="T8" fmla="*/ 0 w 90"/>
                    <a:gd name="T9" fmla="*/ 115 h 115"/>
                  </a:gdLst>
                  <a:ahLst/>
                  <a:cxnLst>
                    <a:cxn ang="0">
                      <a:pos x="T0" y="T1"/>
                    </a:cxn>
                    <a:cxn ang="0">
                      <a:pos x="T2" y="T3"/>
                    </a:cxn>
                    <a:cxn ang="0">
                      <a:pos x="T4" y="T5"/>
                    </a:cxn>
                    <a:cxn ang="0">
                      <a:pos x="T6" y="T7"/>
                    </a:cxn>
                    <a:cxn ang="0">
                      <a:pos x="T8" y="T9"/>
                    </a:cxn>
                  </a:cxnLst>
                  <a:rect l="0" t="0" r="r" b="b"/>
                  <a:pathLst>
                    <a:path w="90" h="115">
                      <a:moveTo>
                        <a:pt x="0" y="115"/>
                      </a:moveTo>
                      <a:lnTo>
                        <a:pt x="90" y="115"/>
                      </a:lnTo>
                      <a:lnTo>
                        <a:pt x="90" y="0"/>
                      </a:lnTo>
                      <a:lnTo>
                        <a:pt x="13" y="40"/>
                      </a:lnTo>
                      <a:lnTo>
                        <a:pt x="0" y="115"/>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9" name="Freeform 106"/>
                <p:cNvSpPr>
                  <a:spLocks/>
                </p:cNvSpPr>
                <p:nvPr/>
              </p:nvSpPr>
              <p:spPr bwMode="auto">
                <a:xfrm>
                  <a:off x="717" y="1215"/>
                  <a:ext cx="83" cy="57"/>
                </a:xfrm>
                <a:custGeom>
                  <a:avLst/>
                  <a:gdLst>
                    <a:gd name="T0" fmla="*/ 0 w 83"/>
                    <a:gd name="T1" fmla="*/ 38 h 57"/>
                    <a:gd name="T2" fmla="*/ 10 w 83"/>
                    <a:gd name="T3" fmla="*/ 57 h 57"/>
                    <a:gd name="T4" fmla="*/ 83 w 83"/>
                    <a:gd name="T5" fmla="*/ 19 h 57"/>
                    <a:gd name="T6" fmla="*/ 73 w 83"/>
                    <a:gd name="T7" fmla="*/ 0 h 57"/>
                    <a:gd name="T8" fmla="*/ 0 w 83"/>
                    <a:gd name="T9" fmla="*/ 38 h 57"/>
                  </a:gdLst>
                  <a:ahLst/>
                  <a:cxnLst>
                    <a:cxn ang="0">
                      <a:pos x="T0" y="T1"/>
                    </a:cxn>
                    <a:cxn ang="0">
                      <a:pos x="T2" y="T3"/>
                    </a:cxn>
                    <a:cxn ang="0">
                      <a:pos x="T4" y="T5"/>
                    </a:cxn>
                    <a:cxn ang="0">
                      <a:pos x="T6" y="T7"/>
                    </a:cxn>
                    <a:cxn ang="0">
                      <a:pos x="T8" y="T9"/>
                    </a:cxn>
                  </a:cxnLst>
                  <a:rect l="0" t="0" r="r" b="b"/>
                  <a:pathLst>
                    <a:path w="83" h="57">
                      <a:moveTo>
                        <a:pt x="0" y="38"/>
                      </a:moveTo>
                      <a:lnTo>
                        <a:pt x="10" y="57"/>
                      </a:lnTo>
                      <a:lnTo>
                        <a:pt x="83" y="19"/>
                      </a:lnTo>
                      <a:lnTo>
                        <a:pt x="73" y="0"/>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0" name="Freeform 107"/>
                <p:cNvSpPr>
                  <a:spLocks/>
                </p:cNvSpPr>
                <p:nvPr/>
              </p:nvSpPr>
              <p:spPr bwMode="auto">
                <a:xfrm>
                  <a:off x="1096" y="610"/>
                  <a:ext cx="163" cy="184"/>
                </a:xfrm>
                <a:custGeom>
                  <a:avLst/>
                  <a:gdLst>
                    <a:gd name="T0" fmla="*/ 290 w 346"/>
                    <a:gd name="T1" fmla="*/ 57 h 390"/>
                    <a:gd name="T2" fmla="*/ 188 w 346"/>
                    <a:gd name="T3" fmla="*/ 119 h 390"/>
                    <a:gd name="T4" fmla="*/ 269 w 346"/>
                    <a:gd name="T5" fmla="*/ 59 h 390"/>
                    <a:gd name="T6" fmla="*/ 243 w 346"/>
                    <a:gd name="T7" fmla="*/ 26 h 390"/>
                    <a:gd name="T8" fmla="*/ 165 w 346"/>
                    <a:gd name="T9" fmla="*/ 93 h 390"/>
                    <a:gd name="T10" fmla="*/ 222 w 346"/>
                    <a:gd name="T11" fmla="*/ 30 h 390"/>
                    <a:gd name="T12" fmla="*/ 194 w 346"/>
                    <a:gd name="T13" fmla="*/ 0 h 390"/>
                    <a:gd name="T14" fmla="*/ 194 w 346"/>
                    <a:gd name="T15" fmla="*/ 0 h 390"/>
                    <a:gd name="T16" fmla="*/ 143 w 346"/>
                    <a:gd name="T17" fmla="*/ 59 h 390"/>
                    <a:gd name="T18" fmla="*/ 159 w 346"/>
                    <a:gd name="T19" fmla="*/ 16 h 390"/>
                    <a:gd name="T20" fmla="*/ 115 w 346"/>
                    <a:gd name="T21" fmla="*/ 13 h 390"/>
                    <a:gd name="T22" fmla="*/ 18 w 346"/>
                    <a:gd name="T23" fmla="*/ 250 h 390"/>
                    <a:gd name="T24" fmla="*/ 0 w 346"/>
                    <a:gd name="T25" fmla="*/ 261 h 390"/>
                    <a:gd name="T26" fmla="*/ 67 w 346"/>
                    <a:gd name="T27" fmla="*/ 390 h 390"/>
                    <a:gd name="T28" fmla="*/ 218 w 346"/>
                    <a:gd name="T29" fmla="*/ 352 h 390"/>
                    <a:gd name="T30" fmla="*/ 218 w 346"/>
                    <a:gd name="T31" fmla="*/ 352 h 390"/>
                    <a:gd name="T32" fmla="*/ 218 w 346"/>
                    <a:gd name="T33" fmla="*/ 352 h 390"/>
                    <a:gd name="T34" fmla="*/ 246 w 346"/>
                    <a:gd name="T35" fmla="*/ 312 h 390"/>
                    <a:gd name="T36" fmla="*/ 287 w 346"/>
                    <a:gd name="T37" fmla="*/ 253 h 390"/>
                    <a:gd name="T38" fmla="*/ 335 w 346"/>
                    <a:gd name="T39" fmla="*/ 185 h 390"/>
                    <a:gd name="T40" fmla="*/ 277 w 346"/>
                    <a:gd name="T41" fmla="*/ 195 h 390"/>
                    <a:gd name="T42" fmla="*/ 214 w 346"/>
                    <a:gd name="T43" fmla="*/ 285 h 390"/>
                    <a:gd name="T44" fmla="*/ 158 w 346"/>
                    <a:gd name="T45" fmla="*/ 281 h 390"/>
                    <a:gd name="T46" fmla="*/ 185 w 346"/>
                    <a:gd name="T47" fmla="*/ 189 h 390"/>
                    <a:gd name="T48" fmla="*/ 273 w 346"/>
                    <a:gd name="T49" fmla="*/ 108 h 390"/>
                    <a:gd name="T50" fmla="*/ 292 w 346"/>
                    <a:gd name="T51" fmla="*/ 140 h 390"/>
                    <a:gd name="T52" fmla="*/ 346 w 346"/>
                    <a:gd name="T53" fmla="*/ 155 h 390"/>
                    <a:gd name="T54" fmla="*/ 290 w 346"/>
                    <a:gd name="T55" fmla="*/ 5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6" h="390">
                      <a:moveTo>
                        <a:pt x="290" y="57"/>
                      </a:moveTo>
                      <a:cubicBezTo>
                        <a:pt x="188" y="119"/>
                        <a:pt x="188" y="119"/>
                        <a:pt x="188" y="119"/>
                      </a:cubicBezTo>
                      <a:cubicBezTo>
                        <a:pt x="269" y="59"/>
                        <a:pt x="269" y="59"/>
                        <a:pt x="269" y="59"/>
                      </a:cubicBezTo>
                      <a:cubicBezTo>
                        <a:pt x="243" y="26"/>
                        <a:pt x="243" y="26"/>
                        <a:pt x="243" y="26"/>
                      </a:cubicBezTo>
                      <a:cubicBezTo>
                        <a:pt x="165" y="93"/>
                        <a:pt x="165" y="93"/>
                        <a:pt x="165" y="93"/>
                      </a:cubicBezTo>
                      <a:cubicBezTo>
                        <a:pt x="222" y="30"/>
                        <a:pt x="222" y="30"/>
                        <a:pt x="222" y="30"/>
                      </a:cubicBezTo>
                      <a:cubicBezTo>
                        <a:pt x="194" y="0"/>
                        <a:pt x="194" y="0"/>
                        <a:pt x="194" y="0"/>
                      </a:cubicBezTo>
                      <a:cubicBezTo>
                        <a:pt x="194" y="0"/>
                        <a:pt x="194" y="0"/>
                        <a:pt x="194" y="0"/>
                      </a:cubicBezTo>
                      <a:cubicBezTo>
                        <a:pt x="143" y="59"/>
                        <a:pt x="143" y="59"/>
                        <a:pt x="143" y="59"/>
                      </a:cubicBezTo>
                      <a:cubicBezTo>
                        <a:pt x="159" y="16"/>
                        <a:pt x="159" y="16"/>
                        <a:pt x="159" y="16"/>
                      </a:cubicBezTo>
                      <a:cubicBezTo>
                        <a:pt x="115" y="13"/>
                        <a:pt x="115" y="13"/>
                        <a:pt x="115" y="13"/>
                      </a:cubicBezTo>
                      <a:cubicBezTo>
                        <a:pt x="18" y="250"/>
                        <a:pt x="18" y="250"/>
                        <a:pt x="18" y="250"/>
                      </a:cubicBezTo>
                      <a:cubicBezTo>
                        <a:pt x="0" y="261"/>
                        <a:pt x="0" y="261"/>
                        <a:pt x="0" y="261"/>
                      </a:cubicBezTo>
                      <a:cubicBezTo>
                        <a:pt x="67" y="390"/>
                        <a:pt x="67" y="390"/>
                        <a:pt x="67" y="390"/>
                      </a:cubicBezTo>
                      <a:cubicBezTo>
                        <a:pt x="218" y="352"/>
                        <a:pt x="218" y="352"/>
                        <a:pt x="218" y="352"/>
                      </a:cubicBezTo>
                      <a:cubicBezTo>
                        <a:pt x="218" y="352"/>
                        <a:pt x="218" y="352"/>
                        <a:pt x="218" y="352"/>
                      </a:cubicBezTo>
                      <a:cubicBezTo>
                        <a:pt x="218" y="352"/>
                        <a:pt x="218" y="352"/>
                        <a:pt x="218" y="352"/>
                      </a:cubicBezTo>
                      <a:cubicBezTo>
                        <a:pt x="246" y="312"/>
                        <a:pt x="246" y="312"/>
                        <a:pt x="246" y="312"/>
                      </a:cubicBezTo>
                      <a:cubicBezTo>
                        <a:pt x="287" y="253"/>
                        <a:pt x="287" y="253"/>
                        <a:pt x="287" y="253"/>
                      </a:cubicBezTo>
                      <a:cubicBezTo>
                        <a:pt x="335" y="185"/>
                        <a:pt x="335" y="185"/>
                        <a:pt x="335" y="185"/>
                      </a:cubicBezTo>
                      <a:cubicBezTo>
                        <a:pt x="317" y="172"/>
                        <a:pt x="290" y="176"/>
                        <a:pt x="277" y="195"/>
                      </a:cubicBezTo>
                      <a:cubicBezTo>
                        <a:pt x="214" y="285"/>
                        <a:pt x="214" y="285"/>
                        <a:pt x="214" y="285"/>
                      </a:cubicBezTo>
                      <a:cubicBezTo>
                        <a:pt x="195" y="308"/>
                        <a:pt x="173" y="304"/>
                        <a:pt x="158" y="281"/>
                      </a:cubicBezTo>
                      <a:cubicBezTo>
                        <a:pt x="128" y="232"/>
                        <a:pt x="185" y="189"/>
                        <a:pt x="185" y="189"/>
                      </a:cubicBezTo>
                      <a:cubicBezTo>
                        <a:pt x="273" y="108"/>
                        <a:pt x="273" y="108"/>
                        <a:pt x="273" y="108"/>
                      </a:cubicBezTo>
                      <a:cubicBezTo>
                        <a:pt x="292" y="140"/>
                        <a:pt x="292" y="140"/>
                        <a:pt x="292" y="140"/>
                      </a:cubicBezTo>
                      <a:cubicBezTo>
                        <a:pt x="303" y="159"/>
                        <a:pt x="327" y="166"/>
                        <a:pt x="346" y="155"/>
                      </a:cubicBezTo>
                      <a:lnTo>
                        <a:pt x="290" y="57"/>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1" name="Freeform 108"/>
                <p:cNvSpPr>
                  <a:spLocks/>
                </p:cNvSpPr>
                <p:nvPr/>
              </p:nvSpPr>
              <p:spPr bwMode="auto">
                <a:xfrm>
                  <a:off x="665" y="660"/>
                  <a:ext cx="448" cy="153"/>
                </a:xfrm>
                <a:custGeom>
                  <a:avLst/>
                  <a:gdLst>
                    <a:gd name="T0" fmla="*/ 0 w 448"/>
                    <a:gd name="T1" fmla="*/ 0 h 153"/>
                    <a:gd name="T2" fmla="*/ 0 w 448"/>
                    <a:gd name="T3" fmla="*/ 153 h 153"/>
                    <a:gd name="T4" fmla="*/ 448 w 448"/>
                    <a:gd name="T5" fmla="*/ 153 h 153"/>
                    <a:gd name="T6" fmla="*/ 409 w 448"/>
                    <a:gd name="T7" fmla="*/ 76 h 153"/>
                    <a:gd name="T8" fmla="*/ 0 w 448"/>
                    <a:gd name="T9" fmla="*/ 0 h 153"/>
                  </a:gdLst>
                  <a:ahLst/>
                  <a:cxnLst>
                    <a:cxn ang="0">
                      <a:pos x="T0" y="T1"/>
                    </a:cxn>
                    <a:cxn ang="0">
                      <a:pos x="T2" y="T3"/>
                    </a:cxn>
                    <a:cxn ang="0">
                      <a:pos x="T4" y="T5"/>
                    </a:cxn>
                    <a:cxn ang="0">
                      <a:pos x="T6" y="T7"/>
                    </a:cxn>
                    <a:cxn ang="0">
                      <a:pos x="T8" y="T9"/>
                    </a:cxn>
                  </a:cxnLst>
                  <a:rect l="0" t="0" r="r" b="b"/>
                  <a:pathLst>
                    <a:path w="448" h="153">
                      <a:moveTo>
                        <a:pt x="0" y="0"/>
                      </a:moveTo>
                      <a:lnTo>
                        <a:pt x="0" y="153"/>
                      </a:lnTo>
                      <a:lnTo>
                        <a:pt x="448" y="153"/>
                      </a:lnTo>
                      <a:lnTo>
                        <a:pt x="409" y="76"/>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2" name="Freeform 109"/>
                <p:cNvSpPr>
                  <a:spLocks/>
                </p:cNvSpPr>
                <p:nvPr/>
              </p:nvSpPr>
              <p:spPr bwMode="auto">
                <a:xfrm>
                  <a:off x="1075" y="729"/>
                  <a:ext cx="56" cy="83"/>
                </a:xfrm>
                <a:custGeom>
                  <a:avLst/>
                  <a:gdLst>
                    <a:gd name="T0" fmla="*/ 19 w 56"/>
                    <a:gd name="T1" fmla="*/ 0 h 83"/>
                    <a:gd name="T2" fmla="*/ 0 w 56"/>
                    <a:gd name="T3" fmla="*/ 10 h 83"/>
                    <a:gd name="T4" fmla="*/ 38 w 56"/>
                    <a:gd name="T5" fmla="*/ 83 h 83"/>
                    <a:gd name="T6" fmla="*/ 56 w 56"/>
                    <a:gd name="T7" fmla="*/ 73 h 83"/>
                    <a:gd name="T8" fmla="*/ 19 w 56"/>
                    <a:gd name="T9" fmla="*/ 0 h 83"/>
                  </a:gdLst>
                  <a:ahLst/>
                  <a:cxnLst>
                    <a:cxn ang="0">
                      <a:pos x="T0" y="T1"/>
                    </a:cxn>
                    <a:cxn ang="0">
                      <a:pos x="T2" y="T3"/>
                    </a:cxn>
                    <a:cxn ang="0">
                      <a:pos x="T4" y="T5"/>
                    </a:cxn>
                    <a:cxn ang="0">
                      <a:pos x="T6" y="T7"/>
                    </a:cxn>
                    <a:cxn ang="0">
                      <a:pos x="T8" y="T9"/>
                    </a:cxn>
                  </a:cxnLst>
                  <a:rect l="0" t="0" r="r" b="b"/>
                  <a:pathLst>
                    <a:path w="56" h="83">
                      <a:moveTo>
                        <a:pt x="19" y="0"/>
                      </a:moveTo>
                      <a:lnTo>
                        <a:pt x="0" y="10"/>
                      </a:lnTo>
                      <a:lnTo>
                        <a:pt x="38" y="83"/>
                      </a:lnTo>
                      <a:lnTo>
                        <a:pt x="56" y="73"/>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3" name="Freeform 110"/>
                <p:cNvSpPr>
                  <a:spLocks/>
                </p:cNvSpPr>
                <p:nvPr/>
              </p:nvSpPr>
              <p:spPr bwMode="auto">
                <a:xfrm>
                  <a:off x="1064" y="1252"/>
                  <a:ext cx="183" cy="163"/>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4" name="Freeform 111"/>
                <p:cNvSpPr>
                  <a:spLocks/>
                </p:cNvSpPr>
                <p:nvPr/>
              </p:nvSpPr>
              <p:spPr bwMode="auto">
                <a:xfrm>
                  <a:off x="1156" y="1044"/>
                  <a:ext cx="111" cy="226"/>
                </a:xfrm>
                <a:custGeom>
                  <a:avLst/>
                  <a:gdLst>
                    <a:gd name="T0" fmla="*/ 0 w 111"/>
                    <a:gd name="T1" fmla="*/ 0 h 226"/>
                    <a:gd name="T2" fmla="*/ 34 w 111"/>
                    <a:gd name="T3" fmla="*/ 186 h 226"/>
                    <a:gd name="T4" fmla="*/ 111 w 111"/>
                    <a:gd name="T5" fmla="*/ 226 h 226"/>
                    <a:gd name="T6" fmla="*/ 111 w 111"/>
                    <a:gd name="T7" fmla="*/ 0 h 226"/>
                    <a:gd name="T8" fmla="*/ 0 w 111"/>
                    <a:gd name="T9" fmla="*/ 0 h 226"/>
                  </a:gdLst>
                  <a:ahLst/>
                  <a:cxnLst>
                    <a:cxn ang="0">
                      <a:pos x="T0" y="T1"/>
                    </a:cxn>
                    <a:cxn ang="0">
                      <a:pos x="T2" y="T3"/>
                    </a:cxn>
                    <a:cxn ang="0">
                      <a:pos x="T4" y="T5"/>
                    </a:cxn>
                    <a:cxn ang="0">
                      <a:pos x="T6" y="T7"/>
                    </a:cxn>
                    <a:cxn ang="0">
                      <a:pos x="T8" y="T9"/>
                    </a:cxn>
                  </a:cxnLst>
                  <a:rect l="0" t="0" r="r" b="b"/>
                  <a:pathLst>
                    <a:path w="111" h="226">
                      <a:moveTo>
                        <a:pt x="0" y="0"/>
                      </a:moveTo>
                      <a:lnTo>
                        <a:pt x="34" y="186"/>
                      </a:lnTo>
                      <a:lnTo>
                        <a:pt x="111" y="226"/>
                      </a:lnTo>
                      <a:lnTo>
                        <a:pt x="111" y="0"/>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5" name="Freeform 112"/>
                <p:cNvSpPr>
                  <a:spLocks/>
                </p:cNvSpPr>
                <p:nvPr/>
              </p:nvSpPr>
              <p:spPr bwMode="auto">
                <a:xfrm>
                  <a:off x="1183" y="1231"/>
                  <a:ext cx="82" cy="57"/>
                </a:xfrm>
                <a:custGeom>
                  <a:avLst/>
                  <a:gdLst>
                    <a:gd name="T0" fmla="*/ 0 w 82"/>
                    <a:gd name="T1" fmla="*/ 19 h 57"/>
                    <a:gd name="T2" fmla="*/ 10 w 82"/>
                    <a:gd name="T3" fmla="*/ 0 h 57"/>
                    <a:gd name="T4" fmla="*/ 82 w 82"/>
                    <a:gd name="T5" fmla="*/ 38 h 57"/>
                    <a:gd name="T6" fmla="*/ 72 w 82"/>
                    <a:gd name="T7" fmla="*/ 57 h 57"/>
                    <a:gd name="T8" fmla="*/ 0 w 82"/>
                    <a:gd name="T9" fmla="*/ 19 h 57"/>
                  </a:gdLst>
                  <a:ahLst/>
                  <a:cxnLst>
                    <a:cxn ang="0">
                      <a:pos x="T0" y="T1"/>
                    </a:cxn>
                    <a:cxn ang="0">
                      <a:pos x="T2" y="T3"/>
                    </a:cxn>
                    <a:cxn ang="0">
                      <a:pos x="T4" y="T5"/>
                    </a:cxn>
                    <a:cxn ang="0">
                      <a:pos x="T6" y="T7"/>
                    </a:cxn>
                    <a:cxn ang="0">
                      <a:pos x="T8" y="T9"/>
                    </a:cxn>
                  </a:cxnLst>
                  <a:rect l="0" t="0" r="r" b="b"/>
                  <a:pathLst>
                    <a:path w="82" h="57">
                      <a:moveTo>
                        <a:pt x="0" y="19"/>
                      </a:moveTo>
                      <a:lnTo>
                        <a:pt x="10" y="0"/>
                      </a:lnTo>
                      <a:lnTo>
                        <a:pt x="82" y="38"/>
                      </a:lnTo>
                      <a:lnTo>
                        <a:pt x="72" y="57"/>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6" name="Freeform 113"/>
                <p:cNvSpPr>
                  <a:spLocks/>
                </p:cNvSpPr>
                <p:nvPr/>
              </p:nvSpPr>
              <p:spPr bwMode="auto">
                <a:xfrm>
                  <a:off x="1180" y="1495"/>
                  <a:ext cx="184" cy="163"/>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7" name="Freeform 114"/>
                <p:cNvSpPr>
                  <a:spLocks/>
                </p:cNvSpPr>
                <p:nvPr/>
              </p:nvSpPr>
              <p:spPr bwMode="auto">
                <a:xfrm>
                  <a:off x="1161" y="1641"/>
                  <a:ext cx="97" cy="149"/>
                </a:xfrm>
                <a:custGeom>
                  <a:avLst/>
                  <a:gdLst>
                    <a:gd name="T0" fmla="*/ 97 w 97"/>
                    <a:gd name="T1" fmla="*/ 149 h 149"/>
                    <a:gd name="T2" fmla="*/ 76 w 97"/>
                    <a:gd name="T3" fmla="*/ 39 h 149"/>
                    <a:gd name="T4" fmla="*/ 0 w 97"/>
                    <a:gd name="T5" fmla="*/ 0 h 149"/>
                    <a:gd name="T6" fmla="*/ 0 w 97"/>
                    <a:gd name="T7" fmla="*/ 149 h 149"/>
                    <a:gd name="T8" fmla="*/ 97 w 97"/>
                    <a:gd name="T9" fmla="*/ 149 h 149"/>
                  </a:gdLst>
                  <a:ahLst/>
                  <a:cxnLst>
                    <a:cxn ang="0">
                      <a:pos x="T0" y="T1"/>
                    </a:cxn>
                    <a:cxn ang="0">
                      <a:pos x="T2" y="T3"/>
                    </a:cxn>
                    <a:cxn ang="0">
                      <a:pos x="T4" y="T5"/>
                    </a:cxn>
                    <a:cxn ang="0">
                      <a:pos x="T6" y="T7"/>
                    </a:cxn>
                    <a:cxn ang="0">
                      <a:pos x="T8" y="T9"/>
                    </a:cxn>
                  </a:cxnLst>
                  <a:rect l="0" t="0" r="r" b="b"/>
                  <a:pathLst>
                    <a:path w="97" h="149">
                      <a:moveTo>
                        <a:pt x="97" y="149"/>
                      </a:moveTo>
                      <a:lnTo>
                        <a:pt x="76" y="39"/>
                      </a:lnTo>
                      <a:lnTo>
                        <a:pt x="0" y="0"/>
                      </a:lnTo>
                      <a:lnTo>
                        <a:pt x="0" y="149"/>
                      </a:lnTo>
                      <a:lnTo>
                        <a:pt x="97" y="149"/>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8" name="Freeform 115"/>
                <p:cNvSpPr>
                  <a:spLocks/>
                </p:cNvSpPr>
                <p:nvPr/>
              </p:nvSpPr>
              <p:spPr bwMode="auto">
                <a:xfrm>
                  <a:off x="1162" y="1623"/>
                  <a:ext cx="83" cy="56"/>
                </a:xfrm>
                <a:custGeom>
                  <a:avLst/>
                  <a:gdLst>
                    <a:gd name="T0" fmla="*/ 83 w 83"/>
                    <a:gd name="T1" fmla="*/ 37 h 56"/>
                    <a:gd name="T2" fmla="*/ 73 w 83"/>
                    <a:gd name="T3" fmla="*/ 56 h 56"/>
                    <a:gd name="T4" fmla="*/ 0 w 83"/>
                    <a:gd name="T5" fmla="*/ 18 h 56"/>
                    <a:gd name="T6" fmla="*/ 10 w 83"/>
                    <a:gd name="T7" fmla="*/ 0 h 56"/>
                    <a:gd name="T8" fmla="*/ 83 w 83"/>
                    <a:gd name="T9" fmla="*/ 37 h 56"/>
                  </a:gdLst>
                  <a:ahLst/>
                  <a:cxnLst>
                    <a:cxn ang="0">
                      <a:pos x="T0" y="T1"/>
                    </a:cxn>
                    <a:cxn ang="0">
                      <a:pos x="T2" y="T3"/>
                    </a:cxn>
                    <a:cxn ang="0">
                      <a:pos x="T4" y="T5"/>
                    </a:cxn>
                    <a:cxn ang="0">
                      <a:pos x="T6" y="T7"/>
                    </a:cxn>
                    <a:cxn ang="0">
                      <a:pos x="T8" y="T9"/>
                    </a:cxn>
                  </a:cxnLst>
                  <a:rect l="0" t="0" r="r" b="b"/>
                  <a:pathLst>
                    <a:path w="83" h="56">
                      <a:moveTo>
                        <a:pt x="83" y="37"/>
                      </a:moveTo>
                      <a:lnTo>
                        <a:pt x="73" y="56"/>
                      </a:lnTo>
                      <a:lnTo>
                        <a:pt x="0" y="18"/>
                      </a:lnTo>
                      <a:lnTo>
                        <a:pt x="10" y="0"/>
                      </a:lnTo>
                      <a:lnTo>
                        <a:pt x="83"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9" name="Freeform 116"/>
                <p:cNvSpPr>
                  <a:spLocks/>
                </p:cNvSpPr>
                <p:nvPr/>
              </p:nvSpPr>
              <p:spPr bwMode="auto">
                <a:xfrm>
                  <a:off x="665" y="1570"/>
                  <a:ext cx="109" cy="218"/>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0" name="Freeform 117"/>
                <p:cNvSpPr>
                  <a:spLocks/>
                </p:cNvSpPr>
                <p:nvPr/>
              </p:nvSpPr>
              <p:spPr bwMode="auto">
                <a:xfrm>
                  <a:off x="688" y="1647"/>
                  <a:ext cx="18" cy="8"/>
                </a:xfrm>
                <a:custGeom>
                  <a:avLst/>
                  <a:gdLst>
                    <a:gd name="T0" fmla="*/ 0 w 18"/>
                    <a:gd name="T1" fmla="*/ 0 h 8"/>
                    <a:gd name="T2" fmla="*/ 18 w 18"/>
                    <a:gd name="T3" fmla="*/ 1 h 8"/>
                    <a:gd name="T4" fmla="*/ 17 w 18"/>
                    <a:gd name="T5" fmla="*/ 8 h 8"/>
                    <a:gd name="T6" fmla="*/ 0 w 18"/>
                    <a:gd name="T7" fmla="*/ 7 h 8"/>
                    <a:gd name="T8" fmla="*/ 0 w 18"/>
                    <a:gd name="T9" fmla="*/ 0 h 8"/>
                  </a:gdLst>
                  <a:ahLst/>
                  <a:cxnLst>
                    <a:cxn ang="0">
                      <a:pos x="T0" y="T1"/>
                    </a:cxn>
                    <a:cxn ang="0">
                      <a:pos x="T2" y="T3"/>
                    </a:cxn>
                    <a:cxn ang="0">
                      <a:pos x="T4" y="T5"/>
                    </a:cxn>
                    <a:cxn ang="0">
                      <a:pos x="T6" y="T7"/>
                    </a:cxn>
                    <a:cxn ang="0">
                      <a:pos x="T8" y="T9"/>
                    </a:cxn>
                  </a:cxnLst>
                  <a:rect l="0" t="0" r="r" b="b"/>
                  <a:pathLst>
                    <a:path w="18" h="8">
                      <a:moveTo>
                        <a:pt x="0" y="0"/>
                      </a:moveTo>
                      <a:lnTo>
                        <a:pt x="18" y="1"/>
                      </a:lnTo>
                      <a:lnTo>
                        <a:pt x="17" y="8"/>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1" name="Freeform 118"/>
                <p:cNvSpPr>
                  <a:spLocks/>
                </p:cNvSpPr>
                <p:nvPr/>
              </p:nvSpPr>
              <p:spPr bwMode="auto">
                <a:xfrm>
                  <a:off x="1318" y="744"/>
                  <a:ext cx="154" cy="247"/>
                </a:xfrm>
                <a:custGeom>
                  <a:avLst/>
                  <a:gdLst>
                    <a:gd name="T0" fmla="*/ 0 w 326"/>
                    <a:gd name="T1" fmla="*/ 524 h 524"/>
                    <a:gd name="T2" fmla="*/ 126 w 326"/>
                    <a:gd name="T3" fmla="*/ 524 h 524"/>
                    <a:gd name="T4" fmla="*/ 125 w 326"/>
                    <a:gd name="T5" fmla="*/ 366 h 524"/>
                    <a:gd name="T6" fmla="*/ 291 w 326"/>
                    <a:gd name="T7" fmla="*/ 233 h 524"/>
                    <a:gd name="T8" fmla="*/ 291 w 326"/>
                    <a:gd name="T9" fmla="*/ 233 h 524"/>
                    <a:gd name="T10" fmla="*/ 291 w 326"/>
                    <a:gd name="T11" fmla="*/ 233 h 524"/>
                    <a:gd name="T12" fmla="*/ 326 w 326"/>
                    <a:gd name="T13" fmla="*/ 126 h 524"/>
                    <a:gd name="T14" fmla="*/ 286 w 326"/>
                    <a:gd name="T15" fmla="*/ 146 h 524"/>
                    <a:gd name="T16" fmla="*/ 267 w 326"/>
                    <a:gd name="T17" fmla="*/ 207 h 524"/>
                    <a:gd name="T18" fmla="*/ 238 w 326"/>
                    <a:gd name="T19" fmla="*/ 230 h 524"/>
                    <a:gd name="T20" fmla="*/ 269 w 326"/>
                    <a:gd name="T21" fmla="*/ 176 h 524"/>
                    <a:gd name="T22" fmla="*/ 269 w 326"/>
                    <a:gd name="T23" fmla="*/ 176 h 524"/>
                    <a:gd name="T24" fmla="*/ 298 w 326"/>
                    <a:gd name="T25" fmla="*/ 27 h 524"/>
                    <a:gd name="T26" fmla="*/ 261 w 326"/>
                    <a:gd name="T27" fmla="*/ 53 h 524"/>
                    <a:gd name="T28" fmla="*/ 239 w 326"/>
                    <a:gd name="T29" fmla="*/ 163 h 524"/>
                    <a:gd name="T30" fmla="*/ 207 w 326"/>
                    <a:gd name="T31" fmla="*/ 222 h 524"/>
                    <a:gd name="T32" fmla="*/ 237 w 326"/>
                    <a:gd name="T33" fmla="*/ 146 h 524"/>
                    <a:gd name="T34" fmla="*/ 242 w 326"/>
                    <a:gd name="T35" fmla="*/ 1 h 524"/>
                    <a:gd name="T36" fmla="*/ 210 w 326"/>
                    <a:gd name="T37" fmla="*/ 32 h 524"/>
                    <a:gd name="T38" fmla="*/ 206 w 326"/>
                    <a:gd name="T39" fmla="*/ 135 h 524"/>
                    <a:gd name="T40" fmla="*/ 182 w 326"/>
                    <a:gd name="T41" fmla="*/ 212 h 524"/>
                    <a:gd name="T42" fmla="*/ 202 w 326"/>
                    <a:gd name="T43" fmla="*/ 119 h 524"/>
                    <a:gd name="T44" fmla="*/ 133 w 326"/>
                    <a:gd name="T45" fmla="*/ 85 h 524"/>
                    <a:gd name="T46" fmla="*/ 142 w 326"/>
                    <a:gd name="T47" fmla="*/ 128 h 524"/>
                    <a:gd name="T48" fmla="*/ 169 w 326"/>
                    <a:gd name="T49" fmla="*/ 142 h 524"/>
                    <a:gd name="T50" fmla="*/ 130 w 326"/>
                    <a:gd name="T51" fmla="*/ 232 h 524"/>
                    <a:gd name="T52" fmla="*/ 68 w 326"/>
                    <a:gd name="T53" fmla="*/ 277 h 524"/>
                    <a:gd name="T54" fmla="*/ 55 w 326"/>
                    <a:gd name="T55" fmla="*/ 238 h 524"/>
                    <a:gd name="T56" fmla="*/ 106 w 326"/>
                    <a:gd name="T57" fmla="*/ 167 h 524"/>
                    <a:gd name="T58" fmla="*/ 94 w 326"/>
                    <a:gd name="T59" fmla="*/ 119 h 524"/>
                    <a:gd name="T60" fmla="*/ 0 w 326"/>
                    <a:gd name="T61" fmla="*/ 249 h 524"/>
                    <a:gd name="T62" fmla="*/ 0 w 326"/>
                    <a:gd name="T63"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6" h="524">
                      <a:moveTo>
                        <a:pt x="0" y="524"/>
                      </a:moveTo>
                      <a:cubicBezTo>
                        <a:pt x="126" y="524"/>
                        <a:pt x="126" y="524"/>
                        <a:pt x="126" y="524"/>
                      </a:cubicBezTo>
                      <a:cubicBezTo>
                        <a:pt x="125" y="366"/>
                        <a:pt x="125" y="366"/>
                        <a:pt x="125" y="366"/>
                      </a:cubicBezTo>
                      <a:cubicBezTo>
                        <a:pt x="291" y="233"/>
                        <a:pt x="291" y="233"/>
                        <a:pt x="291" y="233"/>
                      </a:cubicBezTo>
                      <a:cubicBezTo>
                        <a:pt x="291" y="233"/>
                        <a:pt x="291" y="233"/>
                        <a:pt x="291" y="233"/>
                      </a:cubicBezTo>
                      <a:cubicBezTo>
                        <a:pt x="291" y="233"/>
                        <a:pt x="291" y="233"/>
                        <a:pt x="291" y="233"/>
                      </a:cubicBezTo>
                      <a:cubicBezTo>
                        <a:pt x="326" y="126"/>
                        <a:pt x="326" y="126"/>
                        <a:pt x="326" y="126"/>
                      </a:cubicBezTo>
                      <a:cubicBezTo>
                        <a:pt x="310" y="120"/>
                        <a:pt x="292" y="129"/>
                        <a:pt x="286" y="146"/>
                      </a:cubicBezTo>
                      <a:cubicBezTo>
                        <a:pt x="267" y="207"/>
                        <a:pt x="267" y="207"/>
                        <a:pt x="267" y="207"/>
                      </a:cubicBezTo>
                      <a:cubicBezTo>
                        <a:pt x="238" y="230"/>
                        <a:pt x="238" y="230"/>
                        <a:pt x="238" y="230"/>
                      </a:cubicBezTo>
                      <a:cubicBezTo>
                        <a:pt x="269" y="176"/>
                        <a:pt x="269" y="176"/>
                        <a:pt x="269" y="176"/>
                      </a:cubicBezTo>
                      <a:cubicBezTo>
                        <a:pt x="269" y="176"/>
                        <a:pt x="269" y="176"/>
                        <a:pt x="269" y="176"/>
                      </a:cubicBezTo>
                      <a:cubicBezTo>
                        <a:pt x="298" y="27"/>
                        <a:pt x="298" y="27"/>
                        <a:pt x="298" y="27"/>
                      </a:cubicBezTo>
                      <a:cubicBezTo>
                        <a:pt x="280" y="24"/>
                        <a:pt x="264" y="35"/>
                        <a:pt x="261" y="53"/>
                      </a:cubicBezTo>
                      <a:cubicBezTo>
                        <a:pt x="239" y="163"/>
                        <a:pt x="239" y="163"/>
                        <a:pt x="239" y="163"/>
                      </a:cubicBezTo>
                      <a:cubicBezTo>
                        <a:pt x="207" y="222"/>
                        <a:pt x="207" y="222"/>
                        <a:pt x="207" y="222"/>
                      </a:cubicBezTo>
                      <a:cubicBezTo>
                        <a:pt x="237" y="146"/>
                        <a:pt x="237" y="146"/>
                        <a:pt x="237" y="146"/>
                      </a:cubicBezTo>
                      <a:cubicBezTo>
                        <a:pt x="242" y="1"/>
                        <a:pt x="242" y="1"/>
                        <a:pt x="242" y="1"/>
                      </a:cubicBezTo>
                      <a:cubicBezTo>
                        <a:pt x="225" y="0"/>
                        <a:pt x="210" y="14"/>
                        <a:pt x="210" y="32"/>
                      </a:cubicBezTo>
                      <a:cubicBezTo>
                        <a:pt x="206" y="135"/>
                        <a:pt x="206" y="135"/>
                        <a:pt x="206" y="135"/>
                      </a:cubicBezTo>
                      <a:cubicBezTo>
                        <a:pt x="182" y="212"/>
                        <a:pt x="182" y="212"/>
                        <a:pt x="182" y="212"/>
                      </a:cubicBezTo>
                      <a:cubicBezTo>
                        <a:pt x="202" y="119"/>
                        <a:pt x="202" y="119"/>
                        <a:pt x="202" y="119"/>
                      </a:cubicBezTo>
                      <a:cubicBezTo>
                        <a:pt x="133" y="85"/>
                        <a:pt x="133" y="85"/>
                        <a:pt x="133" y="85"/>
                      </a:cubicBezTo>
                      <a:cubicBezTo>
                        <a:pt x="123" y="99"/>
                        <a:pt x="127" y="119"/>
                        <a:pt x="142" y="128"/>
                      </a:cubicBezTo>
                      <a:cubicBezTo>
                        <a:pt x="169" y="142"/>
                        <a:pt x="169" y="142"/>
                        <a:pt x="169" y="142"/>
                      </a:cubicBezTo>
                      <a:cubicBezTo>
                        <a:pt x="130" y="232"/>
                        <a:pt x="130" y="232"/>
                        <a:pt x="130" y="232"/>
                      </a:cubicBezTo>
                      <a:cubicBezTo>
                        <a:pt x="130" y="232"/>
                        <a:pt x="113" y="286"/>
                        <a:pt x="68" y="277"/>
                      </a:cubicBezTo>
                      <a:cubicBezTo>
                        <a:pt x="59" y="253"/>
                        <a:pt x="55" y="238"/>
                        <a:pt x="55" y="238"/>
                      </a:cubicBezTo>
                      <a:cubicBezTo>
                        <a:pt x="106" y="167"/>
                        <a:pt x="106" y="167"/>
                        <a:pt x="106" y="167"/>
                      </a:cubicBezTo>
                      <a:cubicBezTo>
                        <a:pt x="117" y="152"/>
                        <a:pt x="109" y="129"/>
                        <a:pt x="94" y="119"/>
                      </a:cubicBezTo>
                      <a:cubicBezTo>
                        <a:pt x="0" y="249"/>
                        <a:pt x="0" y="249"/>
                        <a:pt x="0" y="249"/>
                      </a:cubicBezTo>
                      <a:lnTo>
                        <a:pt x="0" y="5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2" name="Freeform 119"/>
                <p:cNvSpPr>
                  <a:spLocks/>
                </p:cNvSpPr>
                <p:nvPr/>
              </p:nvSpPr>
              <p:spPr bwMode="auto">
                <a:xfrm>
                  <a:off x="1422" y="829"/>
                  <a:ext cx="19" cy="16"/>
                </a:xfrm>
                <a:custGeom>
                  <a:avLst/>
                  <a:gdLst>
                    <a:gd name="T0" fmla="*/ 19 w 19"/>
                    <a:gd name="T1" fmla="*/ 10 h 16"/>
                    <a:gd name="T2" fmla="*/ 3 w 19"/>
                    <a:gd name="T3" fmla="*/ 0 h 16"/>
                    <a:gd name="T4" fmla="*/ 0 w 19"/>
                    <a:gd name="T5" fmla="*/ 6 h 16"/>
                    <a:gd name="T6" fmla="*/ 15 w 19"/>
                    <a:gd name="T7" fmla="*/ 16 h 16"/>
                    <a:gd name="T8" fmla="*/ 19 w 19"/>
                    <a:gd name="T9" fmla="*/ 10 h 16"/>
                  </a:gdLst>
                  <a:ahLst/>
                  <a:cxnLst>
                    <a:cxn ang="0">
                      <a:pos x="T0" y="T1"/>
                    </a:cxn>
                    <a:cxn ang="0">
                      <a:pos x="T2" y="T3"/>
                    </a:cxn>
                    <a:cxn ang="0">
                      <a:pos x="T4" y="T5"/>
                    </a:cxn>
                    <a:cxn ang="0">
                      <a:pos x="T6" y="T7"/>
                    </a:cxn>
                    <a:cxn ang="0">
                      <a:pos x="T8" y="T9"/>
                    </a:cxn>
                  </a:cxnLst>
                  <a:rect l="0" t="0" r="r" b="b"/>
                  <a:pathLst>
                    <a:path w="19" h="16">
                      <a:moveTo>
                        <a:pt x="19" y="10"/>
                      </a:moveTo>
                      <a:lnTo>
                        <a:pt x="3" y="0"/>
                      </a:lnTo>
                      <a:lnTo>
                        <a:pt x="0" y="6"/>
                      </a:lnTo>
                      <a:lnTo>
                        <a:pt x="15" y="16"/>
                      </a:lnTo>
                      <a:lnTo>
                        <a:pt x="1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3" name="Freeform 120"/>
                <p:cNvSpPr>
                  <a:spLocks noEditPoints="1"/>
                </p:cNvSpPr>
                <p:nvPr/>
              </p:nvSpPr>
              <p:spPr bwMode="auto">
                <a:xfrm>
                  <a:off x="1311" y="955"/>
                  <a:ext cx="74" cy="15"/>
                </a:xfrm>
                <a:custGeom>
                  <a:avLst/>
                  <a:gdLst>
                    <a:gd name="T0" fmla="*/ 32 w 157"/>
                    <a:gd name="T1" fmla="*/ 16 h 33"/>
                    <a:gd name="T2" fmla="*/ 16 w 157"/>
                    <a:gd name="T3" fmla="*/ 0 h 33"/>
                    <a:gd name="T4" fmla="*/ 0 w 157"/>
                    <a:gd name="T5" fmla="*/ 16 h 33"/>
                    <a:gd name="T6" fmla="*/ 16 w 157"/>
                    <a:gd name="T7" fmla="*/ 31 h 33"/>
                    <a:gd name="T8" fmla="*/ 32 w 157"/>
                    <a:gd name="T9" fmla="*/ 16 h 33"/>
                    <a:gd name="T10" fmla="*/ 63 w 157"/>
                    <a:gd name="T11" fmla="*/ 16 h 33"/>
                    <a:gd name="T12" fmla="*/ 47 w 157"/>
                    <a:gd name="T13" fmla="*/ 0 h 33"/>
                    <a:gd name="T14" fmla="*/ 32 w 157"/>
                    <a:gd name="T15" fmla="*/ 16 h 33"/>
                    <a:gd name="T16" fmla="*/ 47 w 157"/>
                    <a:gd name="T17" fmla="*/ 32 h 33"/>
                    <a:gd name="T18" fmla="*/ 63 w 157"/>
                    <a:gd name="T19" fmla="*/ 16 h 33"/>
                    <a:gd name="T20" fmla="*/ 94 w 157"/>
                    <a:gd name="T21" fmla="*/ 17 h 33"/>
                    <a:gd name="T22" fmla="*/ 79 w 157"/>
                    <a:gd name="T23" fmla="*/ 1 h 33"/>
                    <a:gd name="T24" fmla="*/ 63 w 157"/>
                    <a:gd name="T25" fmla="*/ 16 h 33"/>
                    <a:gd name="T26" fmla="*/ 78 w 157"/>
                    <a:gd name="T27" fmla="*/ 32 h 33"/>
                    <a:gd name="T28" fmla="*/ 94 w 157"/>
                    <a:gd name="T29" fmla="*/ 17 h 33"/>
                    <a:gd name="T30" fmla="*/ 126 w 157"/>
                    <a:gd name="T31" fmla="*/ 17 h 33"/>
                    <a:gd name="T32" fmla="*/ 110 w 157"/>
                    <a:gd name="T33" fmla="*/ 1 h 33"/>
                    <a:gd name="T34" fmla="*/ 94 w 157"/>
                    <a:gd name="T35" fmla="*/ 17 h 33"/>
                    <a:gd name="T36" fmla="*/ 110 w 157"/>
                    <a:gd name="T37" fmla="*/ 32 h 33"/>
                    <a:gd name="T38" fmla="*/ 126 w 157"/>
                    <a:gd name="T39" fmla="*/ 17 h 33"/>
                    <a:gd name="T40" fmla="*/ 157 w 157"/>
                    <a:gd name="T41" fmla="*/ 17 h 33"/>
                    <a:gd name="T42" fmla="*/ 141 w 157"/>
                    <a:gd name="T43" fmla="*/ 1 h 33"/>
                    <a:gd name="T44" fmla="*/ 126 w 157"/>
                    <a:gd name="T45" fmla="*/ 17 h 33"/>
                    <a:gd name="T46" fmla="*/ 141 w 157"/>
                    <a:gd name="T47" fmla="*/ 33 h 33"/>
                    <a:gd name="T48" fmla="*/ 157 w 157"/>
                    <a:gd name="T4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33">
                      <a:moveTo>
                        <a:pt x="32" y="16"/>
                      </a:moveTo>
                      <a:cubicBezTo>
                        <a:pt x="32" y="7"/>
                        <a:pt x="25" y="0"/>
                        <a:pt x="16" y="0"/>
                      </a:cubicBezTo>
                      <a:cubicBezTo>
                        <a:pt x="8" y="0"/>
                        <a:pt x="0" y="7"/>
                        <a:pt x="0" y="16"/>
                      </a:cubicBezTo>
                      <a:cubicBezTo>
                        <a:pt x="0" y="24"/>
                        <a:pt x="7" y="31"/>
                        <a:pt x="16" y="31"/>
                      </a:cubicBezTo>
                      <a:cubicBezTo>
                        <a:pt x="25" y="32"/>
                        <a:pt x="32" y="25"/>
                        <a:pt x="32" y="16"/>
                      </a:cubicBezTo>
                      <a:moveTo>
                        <a:pt x="63" y="16"/>
                      </a:moveTo>
                      <a:cubicBezTo>
                        <a:pt x="63" y="8"/>
                        <a:pt x="56" y="1"/>
                        <a:pt x="47" y="0"/>
                      </a:cubicBezTo>
                      <a:cubicBezTo>
                        <a:pt x="39" y="0"/>
                        <a:pt x="32" y="7"/>
                        <a:pt x="32" y="16"/>
                      </a:cubicBezTo>
                      <a:cubicBezTo>
                        <a:pt x="32" y="25"/>
                        <a:pt x="39" y="32"/>
                        <a:pt x="47" y="32"/>
                      </a:cubicBezTo>
                      <a:cubicBezTo>
                        <a:pt x="56" y="32"/>
                        <a:pt x="63" y="25"/>
                        <a:pt x="63" y="16"/>
                      </a:cubicBezTo>
                      <a:moveTo>
                        <a:pt x="94" y="17"/>
                      </a:moveTo>
                      <a:cubicBezTo>
                        <a:pt x="94" y="8"/>
                        <a:pt x="87" y="1"/>
                        <a:pt x="79" y="1"/>
                      </a:cubicBezTo>
                      <a:cubicBezTo>
                        <a:pt x="70" y="1"/>
                        <a:pt x="63" y="8"/>
                        <a:pt x="63" y="16"/>
                      </a:cubicBezTo>
                      <a:cubicBezTo>
                        <a:pt x="63" y="25"/>
                        <a:pt x="70" y="32"/>
                        <a:pt x="78" y="32"/>
                      </a:cubicBezTo>
                      <a:cubicBezTo>
                        <a:pt x="87" y="32"/>
                        <a:pt x="94" y="25"/>
                        <a:pt x="94" y="17"/>
                      </a:cubicBezTo>
                      <a:moveTo>
                        <a:pt x="126" y="17"/>
                      </a:moveTo>
                      <a:cubicBezTo>
                        <a:pt x="126" y="8"/>
                        <a:pt x="119" y="1"/>
                        <a:pt x="110" y="1"/>
                      </a:cubicBezTo>
                      <a:cubicBezTo>
                        <a:pt x="101" y="1"/>
                        <a:pt x="94" y="8"/>
                        <a:pt x="94" y="17"/>
                      </a:cubicBezTo>
                      <a:cubicBezTo>
                        <a:pt x="94" y="25"/>
                        <a:pt x="101" y="32"/>
                        <a:pt x="110" y="32"/>
                      </a:cubicBezTo>
                      <a:cubicBezTo>
                        <a:pt x="118" y="32"/>
                        <a:pt x="125" y="25"/>
                        <a:pt x="126" y="17"/>
                      </a:cubicBezTo>
                      <a:moveTo>
                        <a:pt x="157" y="17"/>
                      </a:moveTo>
                      <a:cubicBezTo>
                        <a:pt x="157" y="8"/>
                        <a:pt x="150" y="1"/>
                        <a:pt x="141" y="1"/>
                      </a:cubicBezTo>
                      <a:cubicBezTo>
                        <a:pt x="133" y="1"/>
                        <a:pt x="126" y="8"/>
                        <a:pt x="126" y="17"/>
                      </a:cubicBezTo>
                      <a:cubicBezTo>
                        <a:pt x="125" y="25"/>
                        <a:pt x="132" y="32"/>
                        <a:pt x="141" y="33"/>
                      </a:cubicBezTo>
                      <a:cubicBezTo>
                        <a:pt x="150" y="33"/>
                        <a:pt x="157" y="26"/>
                        <a:pt x="157"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4" name="Freeform 121"/>
                <p:cNvSpPr>
                  <a:spLocks/>
                </p:cNvSpPr>
                <p:nvPr/>
              </p:nvSpPr>
              <p:spPr bwMode="auto">
                <a:xfrm>
                  <a:off x="1318" y="991"/>
                  <a:ext cx="110" cy="278"/>
                </a:xfrm>
                <a:custGeom>
                  <a:avLst/>
                  <a:gdLst>
                    <a:gd name="T0" fmla="*/ 130 w 233"/>
                    <a:gd name="T1" fmla="*/ 0 h 590"/>
                    <a:gd name="T2" fmla="*/ 0 w 233"/>
                    <a:gd name="T3" fmla="*/ 0 h 590"/>
                    <a:gd name="T4" fmla="*/ 0 w 233"/>
                    <a:gd name="T5" fmla="*/ 324 h 590"/>
                    <a:gd name="T6" fmla="*/ 0 w 233"/>
                    <a:gd name="T7" fmla="*/ 590 h 590"/>
                    <a:gd name="T8" fmla="*/ 196 w 233"/>
                    <a:gd name="T9" fmla="*/ 590 h 590"/>
                    <a:gd name="T10" fmla="*/ 233 w 233"/>
                    <a:gd name="T11" fmla="*/ 578 h 590"/>
                    <a:gd name="T12" fmla="*/ 130 w 233"/>
                    <a:gd name="T13" fmla="*/ 0 h 590"/>
                  </a:gdLst>
                  <a:ahLst/>
                  <a:cxnLst>
                    <a:cxn ang="0">
                      <a:pos x="T0" y="T1"/>
                    </a:cxn>
                    <a:cxn ang="0">
                      <a:pos x="T2" y="T3"/>
                    </a:cxn>
                    <a:cxn ang="0">
                      <a:pos x="T4" y="T5"/>
                    </a:cxn>
                    <a:cxn ang="0">
                      <a:pos x="T6" y="T7"/>
                    </a:cxn>
                    <a:cxn ang="0">
                      <a:pos x="T8" y="T9"/>
                    </a:cxn>
                    <a:cxn ang="0">
                      <a:pos x="T10" y="T11"/>
                    </a:cxn>
                    <a:cxn ang="0">
                      <a:pos x="T12" y="T13"/>
                    </a:cxn>
                  </a:cxnLst>
                  <a:rect l="0" t="0" r="r" b="b"/>
                  <a:pathLst>
                    <a:path w="233" h="590">
                      <a:moveTo>
                        <a:pt x="130" y="0"/>
                      </a:moveTo>
                      <a:cubicBezTo>
                        <a:pt x="0" y="0"/>
                        <a:pt x="0" y="0"/>
                        <a:pt x="0" y="0"/>
                      </a:cubicBezTo>
                      <a:cubicBezTo>
                        <a:pt x="0" y="324"/>
                        <a:pt x="0" y="324"/>
                        <a:pt x="0" y="324"/>
                      </a:cubicBezTo>
                      <a:cubicBezTo>
                        <a:pt x="0" y="590"/>
                        <a:pt x="0" y="590"/>
                        <a:pt x="0" y="590"/>
                      </a:cubicBezTo>
                      <a:cubicBezTo>
                        <a:pt x="196" y="590"/>
                        <a:pt x="196" y="590"/>
                        <a:pt x="196" y="590"/>
                      </a:cubicBezTo>
                      <a:cubicBezTo>
                        <a:pt x="196" y="590"/>
                        <a:pt x="217" y="590"/>
                        <a:pt x="233" y="578"/>
                      </a:cubicBezTo>
                      <a:lnTo>
                        <a:pt x="13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5" name="Freeform 122"/>
                <p:cNvSpPr>
                  <a:spLocks/>
                </p:cNvSpPr>
                <p:nvPr/>
              </p:nvSpPr>
              <p:spPr bwMode="auto">
                <a:xfrm>
                  <a:off x="748" y="786"/>
                  <a:ext cx="154" cy="246"/>
                </a:xfrm>
                <a:custGeom>
                  <a:avLst/>
                  <a:gdLst>
                    <a:gd name="T0" fmla="*/ 0 w 327"/>
                    <a:gd name="T1" fmla="*/ 0 h 523"/>
                    <a:gd name="T2" fmla="*/ 127 w 327"/>
                    <a:gd name="T3" fmla="*/ 0 h 523"/>
                    <a:gd name="T4" fmla="*/ 125 w 327"/>
                    <a:gd name="T5" fmla="*/ 157 h 523"/>
                    <a:gd name="T6" fmla="*/ 292 w 327"/>
                    <a:gd name="T7" fmla="*/ 291 h 523"/>
                    <a:gd name="T8" fmla="*/ 292 w 327"/>
                    <a:gd name="T9" fmla="*/ 291 h 523"/>
                    <a:gd name="T10" fmla="*/ 292 w 327"/>
                    <a:gd name="T11" fmla="*/ 291 h 523"/>
                    <a:gd name="T12" fmla="*/ 327 w 327"/>
                    <a:gd name="T13" fmla="*/ 397 h 523"/>
                    <a:gd name="T14" fmla="*/ 287 w 327"/>
                    <a:gd name="T15" fmla="*/ 377 h 523"/>
                    <a:gd name="T16" fmla="*/ 267 w 327"/>
                    <a:gd name="T17" fmla="*/ 316 h 523"/>
                    <a:gd name="T18" fmla="*/ 239 w 327"/>
                    <a:gd name="T19" fmla="*/ 293 h 523"/>
                    <a:gd name="T20" fmla="*/ 270 w 327"/>
                    <a:gd name="T21" fmla="*/ 347 h 523"/>
                    <a:gd name="T22" fmla="*/ 270 w 327"/>
                    <a:gd name="T23" fmla="*/ 347 h 523"/>
                    <a:gd name="T24" fmla="*/ 298 w 327"/>
                    <a:gd name="T25" fmla="*/ 496 h 523"/>
                    <a:gd name="T26" fmla="*/ 261 w 327"/>
                    <a:gd name="T27" fmla="*/ 471 h 523"/>
                    <a:gd name="T28" fmla="*/ 240 w 327"/>
                    <a:gd name="T29" fmla="*/ 360 h 523"/>
                    <a:gd name="T30" fmla="*/ 208 w 327"/>
                    <a:gd name="T31" fmla="*/ 301 h 523"/>
                    <a:gd name="T32" fmla="*/ 238 w 327"/>
                    <a:gd name="T33" fmla="*/ 377 h 523"/>
                    <a:gd name="T34" fmla="*/ 243 w 327"/>
                    <a:gd name="T35" fmla="*/ 522 h 523"/>
                    <a:gd name="T36" fmla="*/ 210 w 327"/>
                    <a:gd name="T37" fmla="*/ 492 h 523"/>
                    <a:gd name="T38" fmla="*/ 207 w 327"/>
                    <a:gd name="T39" fmla="*/ 388 h 523"/>
                    <a:gd name="T40" fmla="*/ 182 w 327"/>
                    <a:gd name="T41" fmla="*/ 312 h 523"/>
                    <a:gd name="T42" fmla="*/ 202 w 327"/>
                    <a:gd name="T43" fmla="*/ 404 h 523"/>
                    <a:gd name="T44" fmla="*/ 133 w 327"/>
                    <a:gd name="T45" fmla="*/ 439 h 523"/>
                    <a:gd name="T46" fmla="*/ 142 w 327"/>
                    <a:gd name="T47" fmla="*/ 395 h 523"/>
                    <a:gd name="T48" fmla="*/ 169 w 327"/>
                    <a:gd name="T49" fmla="*/ 381 h 523"/>
                    <a:gd name="T50" fmla="*/ 131 w 327"/>
                    <a:gd name="T51" fmla="*/ 291 h 523"/>
                    <a:gd name="T52" fmla="*/ 69 w 327"/>
                    <a:gd name="T53" fmla="*/ 246 h 523"/>
                    <a:gd name="T54" fmla="*/ 56 w 327"/>
                    <a:gd name="T55" fmla="*/ 285 h 523"/>
                    <a:gd name="T56" fmla="*/ 106 w 327"/>
                    <a:gd name="T57" fmla="*/ 356 h 523"/>
                    <a:gd name="T58" fmla="*/ 94 w 327"/>
                    <a:gd name="T59" fmla="*/ 404 h 523"/>
                    <a:gd name="T60" fmla="*/ 0 w 327"/>
                    <a:gd name="T61" fmla="*/ 274 h 523"/>
                    <a:gd name="T62" fmla="*/ 0 w 327"/>
                    <a:gd name="T6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523">
                      <a:moveTo>
                        <a:pt x="0" y="0"/>
                      </a:moveTo>
                      <a:cubicBezTo>
                        <a:pt x="127" y="0"/>
                        <a:pt x="127" y="0"/>
                        <a:pt x="127" y="0"/>
                      </a:cubicBezTo>
                      <a:cubicBezTo>
                        <a:pt x="125" y="157"/>
                        <a:pt x="125" y="157"/>
                        <a:pt x="125" y="157"/>
                      </a:cubicBezTo>
                      <a:cubicBezTo>
                        <a:pt x="292" y="291"/>
                        <a:pt x="292" y="291"/>
                        <a:pt x="292" y="291"/>
                      </a:cubicBezTo>
                      <a:cubicBezTo>
                        <a:pt x="292" y="291"/>
                        <a:pt x="292" y="291"/>
                        <a:pt x="292" y="291"/>
                      </a:cubicBezTo>
                      <a:cubicBezTo>
                        <a:pt x="292" y="291"/>
                        <a:pt x="292" y="291"/>
                        <a:pt x="292" y="291"/>
                      </a:cubicBezTo>
                      <a:cubicBezTo>
                        <a:pt x="327" y="397"/>
                        <a:pt x="327" y="397"/>
                        <a:pt x="327" y="397"/>
                      </a:cubicBezTo>
                      <a:cubicBezTo>
                        <a:pt x="310" y="403"/>
                        <a:pt x="292" y="394"/>
                        <a:pt x="287" y="377"/>
                      </a:cubicBezTo>
                      <a:cubicBezTo>
                        <a:pt x="267" y="316"/>
                        <a:pt x="267" y="316"/>
                        <a:pt x="267" y="316"/>
                      </a:cubicBezTo>
                      <a:cubicBezTo>
                        <a:pt x="239" y="293"/>
                        <a:pt x="239" y="293"/>
                        <a:pt x="239" y="293"/>
                      </a:cubicBezTo>
                      <a:cubicBezTo>
                        <a:pt x="270" y="347"/>
                        <a:pt x="270" y="347"/>
                        <a:pt x="270" y="347"/>
                      </a:cubicBezTo>
                      <a:cubicBezTo>
                        <a:pt x="270" y="347"/>
                        <a:pt x="270" y="347"/>
                        <a:pt x="270" y="347"/>
                      </a:cubicBezTo>
                      <a:cubicBezTo>
                        <a:pt x="298" y="496"/>
                        <a:pt x="298" y="496"/>
                        <a:pt x="298" y="496"/>
                      </a:cubicBezTo>
                      <a:cubicBezTo>
                        <a:pt x="281" y="499"/>
                        <a:pt x="265" y="488"/>
                        <a:pt x="261" y="471"/>
                      </a:cubicBezTo>
                      <a:cubicBezTo>
                        <a:pt x="240" y="360"/>
                        <a:pt x="240" y="360"/>
                        <a:pt x="240" y="360"/>
                      </a:cubicBezTo>
                      <a:cubicBezTo>
                        <a:pt x="208" y="301"/>
                        <a:pt x="208" y="301"/>
                        <a:pt x="208" y="301"/>
                      </a:cubicBezTo>
                      <a:cubicBezTo>
                        <a:pt x="238" y="377"/>
                        <a:pt x="238" y="377"/>
                        <a:pt x="238" y="377"/>
                      </a:cubicBezTo>
                      <a:cubicBezTo>
                        <a:pt x="243" y="522"/>
                        <a:pt x="243" y="522"/>
                        <a:pt x="243" y="522"/>
                      </a:cubicBezTo>
                      <a:cubicBezTo>
                        <a:pt x="225" y="523"/>
                        <a:pt x="211" y="509"/>
                        <a:pt x="210" y="492"/>
                      </a:cubicBezTo>
                      <a:cubicBezTo>
                        <a:pt x="207" y="388"/>
                        <a:pt x="207" y="388"/>
                        <a:pt x="207" y="388"/>
                      </a:cubicBezTo>
                      <a:cubicBezTo>
                        <a:pt x="182" y="312"/>
                        <a:pt x="182" y="312"/>
                        <a:pt x="182" y="312"/>
                      </a:cubicBezTo>
                      <a:cubicBezTo>
                        <a:pt x="202" y="404"/>
                        <a:pt x="202" y="404"/>
                        <a:pt x="202" y="404"/>
                      </a:cubicBezTo>
                      <a:cubicBezTo>
                        <a:pt x="133" y="439"/>
                        <a:pt x="133" y="439"/>
                        <a:pt x="133" y="439"/>
                      </a:cubicBezTo>
                      <a:cubicBezTo>
                        <a:pt x="124" y="424"/>
                        <a:pt x="128" y="404"/>
                        <a:pt x="142" y="395"/>
                      </a:cubicBezTo>
                      <a:cubicBezTo>
                        <a:pt x="169" y="381"/>
                        <a:pt x="169" y="381"/>
                        <a:pt x="169" y="381"/>
                      </a:cubicBezTo>
                      <a:cubicBezTo>
                        <a:pt x="131" y="291"/>
                        <a:pt x="131" y="291"/>
                        <a:pt x="131" y="291"/>
                      </a:cubicBezTo>
                      <a:cubicBezTo>
                        <a:pt x="131" y="291"/>
                        <a:pt x="114" y="237"/>
                        <a:pt x="69" y="246"/>
                      </a:cubicBezTo>
                      <a:cubicBezTo>
                        <a:pt x="60" y="270"/>
                        <a:pt x="56" y="285"/>
                        <a:pt x="56" y="285"/>
                      </a:cubicBezTo>
                      <a:cubicBezTo>
                        <a:pt x="106" y="356"/>
                        <a:pt x="106" y="356"/>
                        <a:pt x="106" y="356"/>
                      </a:cubicBezTo>
                      <a:cubicBezTo>
                        <a:pt x="117" y="371"/>
                        <a:pt x="109" y="394"/>
                        <a:pt x="94" y="404"/>
                      </a:cubicBezTo>
                      <a:cubicBezTo>
                        <a:pt x="0" y="274"/>
                        <a:pt x="0" y="274"/>
                        <a:pt x="0" y="274"/>
                      </a:cubicBezTo>
                      <a:lnTo>
                        <a:pt x="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6" name="Freeform 123"/>
                <p:cNvSpPr>
                  <a:spLocks/>
                </p:cNvSpPr>
                <p:nvPr/>
              </p:nvSpPr>
              <p:spPr bwMode="auto">
                <a:xfrm>
                  <a:off x="748" y="660"/>
                  <a:ext cx="83" cy="126"/>
                </a:xfrm>
                <a:custGeom>
                  <a:avLst/>
                  <a:gdLst>
                    <a:gd name="T0" fmla="*/ 0 w 83"/>
                    <a:gd name="T1" fmla="*/ 0 h 126"/>
                    <a:gd name="T2" fmla="*/ 0 w 83"/>
                    <a:gd name="T3" fmla="*/ 126 h 126"/>
                    <a:gd name="T4" fmla="*/ 61 w 83"/>
                    <a:gd name="T5" fmla="*/ 126 h 126"/>
                    <a:gd name="T6" fmla="*/ 83 w 83"/>
                    <a:gd name="T7" fmla="*/ 0 h 126"/>
                    <a:gd name="T8" fmla="*/ 0 w 83"/>
                    <a:gd name="T9" fmla="*/ 0 h 126"/>
                  </a:gdLst>
                  <a:ahLst/>
                  <a:cxnLst>
                    <a:cxn ang="0">
                      <a:pos x="T0" y="T1"/>
                    </a:cxn>
                    <a:cxn ang="0">
                      <a:pos x="T2" y="T3"/>
                    </a:cxn>
                    <a:cxn ang="0">
                      <a:pos x="T4" y="T5"/>
                    </a:cxn>
                    <a:cxn ang="0">
                      <a:pos x="T6" y="T7"/>
                    </a:cxn>
                    <a:cxn ang="0">
                      <a:pos x="T8" y="T9"/>
                    </a:cxn>
                  </a:cxnLst>
                  <a:rect l="0" t="0" r="r" b="b"/>
                  <a:pathLst>
                    <a:path w="83" h="126">
                      <a:moveTo>
                        <a:pt x="0" y="0"/>
                      </a:moveTo>
                      <a:lnTo>
                        <a:pt x="0" y="126"/>
                      </a:lnTo>
                      <a:lnTo>
                        <a:pt x="61" y="126"/>
                      </a:lnTo>
                      <a:lnTo>
                        <a:pt x="83"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7" name="Freeform 124"/>
                <p:cNvSpPr>
                  <a:spLocks/>
                </p:cNvSpPr>
                <p:nvPr/>
              </p:nvSpPr>
              <p:spPr bwMode="auto">
                <a:xfrm>
                  <a:off x="853" y="932"/>
                  <a:ext cx="18" cy="16"/>
                </a:xfrm>
                <a:custGeom>
                  <a:avLst/>
                  <a:gdLst>
                    <a:gd name="T0" fmla="*/ 18 w 18"/>
                    <a:gd name="T1" fmla="*/ 6 h 16"/>
                    <a:gd name="T2" fmla="*/ 2 w 18"/>
                    <a:gd name="T3" fmla="*/ 16 h 16"/>
                    <a:gd name="T4" fmla="*/ 0 w 18"/>
                    <a:gd name="T5" fmla="*/ 9 h 16"/>
                    <a:gd name="T6" fmla="*/ 14 w 18"/>
                    <a:gd name="T7" fmla="*/ 0 h 16"/>
                    <a:gd name="T8" fmla="*/ 18 w 18"/>
                    <a:gd name="T9" fmla="*/ 6 h 16"/>
                  </a:gdLst>
                  <a:ahLst/>
                  <a:cxnLst>
                    <a:cxn ang="0">
                      <a:pos x="T0" y="T1"/>
                    </a:cxn>
                    <a:cxn ang="0">
                      <a:pos x="T2" y="T3"/>
                    </a:cxn>
                    <a:cxn ang="0">
                      <a:pos x="T4" y="T5"/>
                    </a:cxn>
                    <a:cxn ang="0">
                      <a:pos x="T6" y="T7"/>
                    </a:cxn>
                    <a:cxn ang="0">
                      <a:pos x="T8" y="T9"/>
                    </a:cxn>
                  </a:cxnLst>
                  <a:rect l="0" t="0" r="r" b="b"/>
                  <a:pathLst>
                    <a:path w="18" h="16">
                      <a:moveTo>
                        <a:pt x="18" y="6"/>
                      </a:moveTo>
                      <a:lnTo>
                        <a:pt x="2" y="16"/>
                      </a:lnTo>
                      <a:lnTo>
                        <a:pt x="0" y="9"/>
                      </a:lnTo>
                      <a:lnTo>
                        <a:pt x="14" y="0"/>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8" name="Freeform 125"/>
                <p:cNvSpPr>
                  <a:spLocks noEditPoints="1"/>
                </p:cNvSpPr>
                <p:nvPr/>
              </p:nvSpPr>
              <p:spPr bwMode="auto">
                <a:xfrm>
                  <a:off x="741" y="807"/>
                  <a:ext cx="74" cy="15"/>
                </a:xfrm>
                <a:custGeom>
                  <a:avLst/>
                  <a:gdLst>
                    <a:gd name="T0" fmla="*/ 31 w 156"/>
                    <a:gd name="T1" fmla="*/ 16 h 32"/>
                    <a:gd name="T2" fmla="*/ 15 w 156"/>
                    <a:gd name="T3" fmla="*/ 1 h 32"/>
                    <a:gd name="T4" fmla="*/ 0 w 156"/>
                    <a:gd name="T5" fmla="*/ 17 h 32"/>
                    <a:gd name="T6" fmla="*/ 16 w 156"/>
                    <a:gd name="T7" fmla="*/ 32 h 32"/>
                    <a:gd name="T8" fmla="*/ 31 w 156"/>
                    <a:gd name="T9" fmla="*/ 16 h 32"/>
                    <a:gd name="T10" fmla="*/ 62 w 156"/>
                    <a:gd name="T11" fmla="*/ 16 h 32"/>
                    <a:gd name="T12" fmla="*/ 47 w 156"/>
                    <a:gd name="T13" fmla="*/ 0 h 32"/>
                    <a:gd name="T14" fmla="*/ 31 w 156"/>
                    <a:gd name="T15" fmla="*/ 16 h 32"/>
                    <a:gd name="T16" fmla="*/ 47 w 156"/>
                    <a:gd name="T17" fmla="*/ 32 h 32"/>
                    <a:gd name="T18" fmla="*/ 62 w 156"/>
                    <a:gd name="T19" fmla="*/ 16 h 32"/>
                    <a:gd name="T20" fmla="*/ 94 w 156"/>
                    <a:gd name="T21" fmla="*/ 16 h 32"/>
                    <a:gd name="T22" fmla="*/ 78 w 156"/>
                    <a:gd name="T23" fmla="*/ 0 h 32"/>
                    <a:gd name="T24" fmla="*/ 62 w 156"/>
                    <a:gd name="T25" fmla="*/ 16 h 32"/>
                    <a:gd name="T26" fmla="*/ 78 w 156"/>
                    <a:gd name="T27" fmla="*/ 31 h 32"/>
                    <a:gd name="T28" fmla="*/ 94 w 156"/>
                    <a:gd name="T29" fmla="*/ 16 h 32"/>
                    <a:gd name="T30" fmla="*/ 125 w 156"/>
                    <a:gd name="T31" fmla="*/ 15 h 32"/>
                    <a:gd name="T32" fmla="*/ 109 w 156"/>
                    <a:gd name="T33" fmla="*/ 0 h 32"/>
                    <a:gd name="T34" fmla="*/ 94 w 156"/>
                    <a:gd name="T35" fmla="*/ 16 h 32"/>
                    <a:gd name="T36" fmla="*/ 110 w 156"/>
                    <a:gd name="T37" fmla="*/ 31 h 32"/>
                    <a:gd name="T38" fmla="*/ 125 w 156"/>
                    <a:gd name="T39" fmla="*/ 15 h 32"/>
                    <a:gd name="T40" fmla="*/ 156 w 156"/>
                    <a:gd name="T41" fmla="*/ 15 h 32"/>
                    <a:gd name="T42" fmla="*/ 141 w 156"/>
                    <a:gd name="T43" fmla="*/ 0 h 32"/>
                    <a:gd name="T44" fmla="*/ 125 w 156"/>
                    <a:gd name="T45" fmla="*/ 15 h 32"/>
                    <a:gd name="T46" fmla="*/ 141 w 156"/>
                    <a:gd name="T47" fmla="*/ 31 h 32"/>
                    <a:gd name="T48" fmla="*/ 156 w 156"/>
                    <a:gd name="T49"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32">
                      <a:moveTo>
                        <a:pt x="31" y="16"/>
                      </a:moveTo>
                      <a:cubicBezTo>
                        <a:pt x="31" y="8"/>
                        <a:pt x="24" y="1"/>
                        <a:pt x="15" y="1"/>
                      </a:cubicBezTo>
                      <a:cubicBezTo>
                        <a:pt x="7" y="1"/>
                        <a:pt x="0" y="8"/>
                        <a:pt x="0" y="17"/>
                      </a:cubicBezTo>
                      <a:cubicBezTo>
                        <a:pt x="0" y="25"/>
                        <a:pt x="7" y="32"/>
                        <a:pt x="16" y="32"/>
                      </a:cubicBezTo>
                      <a:cubicBezTo>
                        <a:pt x="24" y="32"/>
                        <a:pt x="31" y="25"/>
                        <a:pt x="31" y="16"/>
                      </a:cubicBezTo>
                      <a:moveTo>
                        <a:pt x="62" y="16"/>
                      </a:moveTo>
                      <a:cubicBezTo>
                        <a:pt x="62" y="7"/>
                        <a:pt x="55" y="0"/>
                        <a:pt x="47" y="0"/>
                      </a:cubicBezTo>
                      <a:cubicBezTo>
                        <a:pt x="38" y="1"/>
                        <a:pt x="31" y="8"/>
                        <a:pt x="31" y="16"/>
                      </a:cubicBezTo>
                      <a:cubicBezTo>
                        <a:pt x="31" y="25"/>
                        <a:pt x="38" y="32"/>
                        <a:pt x="47" y="32"/>
                      </a:cubicBezTo>
                      <a:cubicBezTo>
                        <a:pt x="56" y="32"/>
                        <a:pt x="63" y="25"/>
                        <a:pt x="62" y="16"/>
                      </a:cubicBezTo>
                      <a:moveTo>
                        <a:pt x="94" y="16"/>
                      </a:moveTo>
                      <a:cubicBezTo>
                        <a:pt x="94" y="7"/>
                        <a:pt x="87" y="0"/>
                        <a:pt x="78" y="0"/>
                      </a:cubicBezTo>
                      <a:cubicBezTo>
                        <a:pt x="69" y="0"/>
                        <a:pt x="62" y="7"/>
                        <a:pt x="62" y="16"/>
                      </a:cubicBezTo>
                      <a:cubicBezTo>
                        <a:pt x="63" y="25"/>
                        <a:pt x="70" y="32"/>
                        <a:pt x="78" y="31"/>
                      </a:cubicBezTo>
                      <a:cubicBezTo>
                        <a:pt x="87" y="31"/>
                        <a:pt x="94" y="24"/>
                        <a:pt x="94" y="16"/>
                      </a:cubicBezTo>
                      <a:moveTo>
                        <a:pt x="125" y="15"/>
                      </a:moveTo>
                      <a:cubicBezTo>
                        <a:pt x="125" y="7"/>
                        <a:pt x="118" y="0"/>
                        <a:pt x="109" y="0"/>
                      </a:cubicBezTo>
                      <a:cubicBezTo>
                        <a:pt x="101" y="0"/>
                        <a:pt x="94" y="7"/>
                        <a:pt x="94" y="16"/>
                      </a:cubicBezTo>
                      <a:cubicBezTo>
                        <a:pt x="94" y="24"/>
                        <a:pt x="101" y="31"/>
                        <a:pt x="110" y="31"/>
                      </a:cubicBezTo>
                      <a:cubicBezTo>
                        <a:pt x="118" y="31"/>
                        <a:pt x="125" y="24"/>
                        <a:pt x="125" y="15"/>
                      </a:cubicBezTo>
                      <a:moveTo>
                        <a:pt x="156" y="15"/>
                      </a:moveTo>
                      <a:cubicBezTo>
                        <a:pt x="156" y="7"/>
                        <a:pt x="149" y="0"/>
                        <a:pt x="141" y="0"/>
                      </a:cubicBezTo>
                      <a:cubicBezTo>
                        <a:pt x="132" y="0"/>
                        <a:pt x="125" y="7"/>
                        <a:pt x="125" y="15"/>
                      </a:cubicBezTo>
                      <a:cubicBezTo>
                        <a:pt x="125" y="24"/>
                        <a:pt x="132" y="31"/>
                        <a:pt x="141" y="31"/>
                      </a:cubicBezTo>
                      <a:cubicBezTo>
                        <a:pt x="149" y="31"/>
                        <a:pt x="156" y="24"/>
                        <a:pt x="156"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9" name="Freeform 137"/>
                <p:cNvSpPr>
                  <a:spLocks/>
                </p:cNvSpPr>
                <p:nvPr/>
              </p:nvSpPr>
              <p:spPr bwMode="auto">
                <a:xfrm>
                  <a:off x="709" y="1027"/>
                  <a:ext cx="41" cy="37"/>
                </a:xfrm>
                <a:custGeom>
                  <a:avLst/>
                  <a:gdLst>
                    <a:gd name="T0" fmla="*/ 86 w 86"/>
                    <a:gd name="T1" fmla="*/ 0 h 78"/>
                    <a:gd name="T2" fmla="*/ 70 w 86"/>
                    <a:gd name="T3" fmla="*/ 1 h 78"/>
                    <a:gd name="T4" fmla="*/ 61 w 86"/>
                    <a:gd name="T5" fmla="*/ 52 h 78"/>
                    <a:gd name="T6" fmla="*/ 61 w 86"/>
                    <a:gd name="T7" fmla="*/ 54 h 78"/>
                    <a:gd name="T8" fmla="*/ 61 w 86"/>
                    <a:gd name="T9" fmla="*/ 56 h 78"/>
                    <a:gd name="T10" fmla="*/ 60 w 86"/>
                    <a:gd name="T11" fmla="*/ 58 h 78"/>
                    <a:gd name="T12" fmla="*/ 60 w 86"/>
                    <a:gd name="T13" fmla="*/ 60 h 78"/>
                    <a:gd name="T14" fmla="*/ 60 w 86"/>
                    <a:gd name="T15" fmla="*/ 60 h 78"/>
                    <a:gd name="T16" fmla="*/ 60 w 86"/>
                    <a:gd name="T17" fmla="*/ 58 h 78"/>
                    <a:gd name="T18" fmla="*/ 60 w 86"/>
                    <a:gd name="T19" fmla="*/ 56 h 78"/>
                    <a:gd name="T20" fmla="*/ 59 w 86"/>
                    <a:gd name="T21" fmla="*/ 54 h 78"/>
                    <a:gd name="T22" fmla="*/ 59 w 86"/>
                    <a:gd name="T23" fmla="*/ 52 h 78"/>
                    <a:gd name="T24" fmla="*/ 49 w 86"/>
                    <a:gd name="T25" fmla="*/ 2 h 78"/>
                    <a:gd name="T26" fmla="*/ 34 w 86"/>
                    <a:gd name="T27" fmla="*/ 3 h 78"/>
                    <a:gd name="T28" fmla="*/ 23 w 86"/>
                    <a:gd name="T29" fmla="*/ 51 h 78"/>
                    <a:gd name="T30" fmla="*/ 23 w 86"/>
                    <a:gd name="T31" fmla="*/ 53 h 78"/>
                    <a:gd name="T32" fmla="*/ 22 w 86"/>
                    <a:gd name="T33" fmla="*/ 55 h 78"/>
                    <a:gd name="T34" fmla="*/ 22 w 86"/>
                    <a:gd name="T35" fmla="*/ 57 h 78"/>
                    <a:gd name="T36" fmla="*/ 22 w 86"/>
                    <a:gd name="T37" fmla="*/ 59 h 78"/>
                    <a:gd name="T38" fmla="*/ 22 w 86"/>
                    <a:gd name="T39" fmla="*/ 59 h 78"/>
                    <a:gd name="T40" fmla="*/ 22 w 86"/>
                    <a:gd name="T41" fmla="*/ 57 h 78"/>
                    <a:gd name="T42" fmla="*/ 22 w 86"/>
                    <a:gd name="T43" fmla="*/ 55 h 78"/>
                    <a:gd name="T44" fmla="*/ 21 w 86"/>
                    <a:gd name="T45" fmla="*/ 53 h 78"/>
                    <a:gd name="T46" fmla="*/ 21 w 86"/>
                    <a:gd name="T47" fmla="*/ 51 h 78"/>
                    <a:gd name="T48" fmla="*/ 13 w 86"/>
                    <a:gd name="T49" fmla="*/ 4 h 78"/>
                    <a:gd name="T50" fmla="*/ 0 w 86"/>
                    <a:gd name="T51" fmla="*/ 5 h 78"/>
                    <a:gd name="T52" fmla="*/ 14 w 86"/>
                    <a:gd name="T53" fmla="*/ 74 h 78"/>
                    <a:gd name="T54" fmla="*/ 29 w 86"/>
                    <a:gd name="T55" fmla="*/ 75 h 78"/>
                    <a:gd name="T56" fmla="*/ 39 w 86"/>
                    <a:gd name="T57" fmla="*/ 29 h 78"/>
                    <a:gd name="T58" fmla="*/ 39 w 86"/>
                    <a:gd name="T59" fmla="*/ 27 h 78"/>
                    <a:gd name="T60" fmla="*/ 40 w 86"/>
                    <a:gd name="T61" fmla="*/ 25 h 78"/>
                    <a:gd name="T62" fmla="*/ 40 w 86"/>
                    <a:gd name="T63" fmla="*/ 23 h 78"/>
                    <a:gd name="T64" fmla="*/ 40 w 86"/>
                    <a:gd name="T65" fmla="*/ 21 h 78"/>
                    <a:gd name="T66" fmla="*/ 40 w 86"/>
                    <a:gd name="T67" fmla="*/ 21 h 78"/>
                    <a:gd name="T68" fmla="*/ 41 w 86"/>
                    <a:gd name="T69" fmla="*/ 23 h 78"/>
                    <a:gd name="T70" fmla="*/ 41 w 86"/>
                    <a:gd name="T71" fmla="*/ 25 h 78"/>
                    <a:gd name="T72" fmla="*/ 41 w 86"/>
                    <a:gd name="T73" fmla="*/ 27 h 78"/>
                    <a:gd name="T74" fmla="*/ 41 w 86"/>
                    <a:gd name="T75" fmla="*/ 29 h 78"/>
                    <a:gd name="T76" fmla="*/ 52 w 86"/>
                    <a:gd name="T77" fmla="*/ 77 h 78"/>
                    <a:gd name="T78" fmla="*/ 68 w 86"/>
                    <a:gd name="T79" fmla="*/ 78 h 78"/>
                    <a:gd name="T80" fmla="*/ 86 w 86"/>
                    <a:gd name="T8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78">
                      <a:moveTo>
                        <a:pt x="86" y="0"/>
                      </a:moveTo>
                      <a:cubicBezTo>
                        <a:pt x="70" y="1"/>
                        <a:pt x="70" y="1"/>
                        <a:pt x="70" y="1"/>
                      </a:cubicBezTo>
                      <a:cubicBezTo>
                        <a:pt x="61" y="52"/>
                        <a:pt x="61" y="52"/>
                        <a:pt x="61" y="52"/>
                      </a:cubicBezTo>
                      <a:cubicBezTo>
                        <a:pt x="61" y="53"/>
                        <a:pt x="61" y="53"/>
                        <a:pt x="61" y="54"/>
                      </a:cubicBezTo>
                      <a:cubicBezTo>
                        <a:pt x="61" y="55"/>
                        <a:pt x="61" y="55"/>
                        <a:pt x="61" y="56"/>
                      </a:cubicBezTo>
                      <a:cubicBezTo>
                        <a:pt x="60" y="57"/>
                        <a:pt x="60" y="58"/>
                        <a:pt x="60" y="58"/>
                      </a:cubicBezTo>
                      <a:cubicBezTo>
                        <a:pt x="60" y="59"/>
                        <a:pt x="60" y="60"/>
                        <a:pt x="60" y="60"/>
                      </a:cubicBezTo>
                      <a:cubicBezTo>
                        <a:pt x="60" y="60"/>
                        <a:pt x="60" y="60"/>
                        <a:pt x="60" y="60"/>
                      </a:cubicBezTo>
                      <a:cubicBezTo>
                        <a:pt x="60" y="59"/>
                        <a:pt x="60" y="59"/>
                        <a:pt x="60" y="58"/>
                      </a:cubicBezTo>
                      <a:cubicBezTo>
                        <a:pt x="60" y="57"/>
                        <a:pt x="60" y="56"/>
                        <a:pt x="60" y="56"/>
                      </a:cubicBezTo>
                      <a:cubicBezTo>
                        <a:pt x="59" y="55"/>
                        <a:pt x="59" y="54"/>
                        <a:pt x="59" y="54"/>
                      </a:cubicBezTo>
                      <a:cubicBezTo>
                        <a:pt x="59" y="53"/>
                        <a:pt x="59" y="53"/>
                        <a:pt x="59" y="52"/>
                      </a:cubicBezTo>
                      <a:cubicBezTo>
                        <a:pt x="49" y="2"/>
                        <a:pt x="49" y="2"/>
                        <a:pt x="49" y="2"/>
                      </a:cubicBezTo>
                      <a:cubicBezTo>
                        <a:pt x="34" y="3"/>
                        <a:pt x="34" y="3"/>
                        <a:pt x="34" y="3"/>
                      </a:cubicBezTo>
                      <a:cubicBezTo>
                        <a:pt x="23" y="51"/>
                        <a:pt x="23" y="51"/>
                        <a:pt x="23" y="51"/>
                      </a:cubicBezTo>
                      <a:cubicBezTo>
                        <a:pt x="23" y="52"/>
                        <a:pt x="23" y="52"/>
                        <a:pt x="23" y="53"/>
                      </a:cubicBezTo>
                      <a:cubicBezTo>
                        <a:pt x="23" y="54"/>
                        <a:pt x="23" y="55"/>
                        <a:pt x="22" y="55"/>
                      </a:cubicBezTo>
                      <a:cubicBezTo>
                        <a:pt x="22" y="56"/>
                        <a:pt x="22" y="57"/>
                        <a:pt x="22" y="57"/>
                      </a:cubicBezTo>
                      <a:cubicBezTo>
                        <a:pt x="22" y="58"/>
                        <a:pt x="22" y="59"/>
                        <a:pt x="22" y="59"/>
                      </a:cubicBezTo>
                      <a:cubicBezTo>
                        <a:pt x="22" y="59"/>
                        <a:pt x="22" y="59"/>
                        <a:pt x="22" y="59"/>
                      </a:cubicBezTo>
                      <a:cubicBezTo>
                        <a:pt x="22" y="58"/>
                        <a:pt x="22" y="58"/>
                        <a:pt x="22" y="57"/>
                      </a:cubicBezTo>
                      <a:cubicBezTo>
                        <a:pt x="22" y="56"/>
                        <a:pt x="22" y="55"/>
                        <a:pt x="22" y="55"/>
                      </a:cubicBezTo>
                      <a:cubicBezTo>
                        <a:pt x="22" y="54"/>
                        <a:pt x="21" y="53"/>
                        <a:pt x="21" y="53"/>
                      </a:cubicBezTo>
                      <a:cubicBezTo>
                        <a:pt x="21" y="52"/>
                        <a:pt x="21" y="52"/>
                        <a:pt x="21" y="51"/>
                      </a:cubicBezTo>
                      <a:cubicBezTo>
                        <a:pt x="13" y="4"/>
                        <a:pt x="13" y="4"/>
                        <a:pt x="13" y="4"/>
                      </a:cubicBezTo>
                      <a:cubicBezTo>
                        <a:pt x="0" y="5"/>
                        <a:pt x="0" y="5"/>
                        <a:pt x="0" y="5"/>
                      </a:cubicBezTo>
                      <a:cubicBezTo>
                        <a:pt x="14" y="74"/>
                        <a:pt x="14" y="74"/>
                        <a:pt x="14" y="74"/>
                      </a:cubicBezTo>
                      <a:cubicBezTo>
                        <a:pt x="29" y="75"/>
                        <a:pt x="29" y="75"/>
                        <a:pt x="29" y="75"/>
                      </a:cubicBezTo>
                      <a:cubicBezTo>
                        <a:pt x="39" y="29"/>
                        <a:pt x="39" y="29"/>
                        <a:pt x="39" y="29"/>
                      </a:cubicBezTo>
                      <a:cubicBezTo>
                        <a:pt x="39" y="28"/>
                        <a:pt x="39" y="28"/>
                        <a:pt x="39" y="27"/>
                      </a:cubicBezTo>
                      <a:cubicBezTo>
                        <a:pt x="40" y="27"/>
                        <a:pt x="40" y="26"/>
                        <a:pt x="40" y="25"/>
                      </a:cubicBezTo>
                      <a:cubicBezTo>
                        <a:pt x="40" y="25"/>
                        <a:pt x="40" y="24"/>
                        <a:pt x="40" y="23"/>
                      </a:cubicBezTo>
                      <a:cubicBezTo>
                        <a:pt x="40" y="22"/>
                        <a:pt x="40" y="22"/>
                        <a:pt x="40" y="21"/>
                      </a:cubicBezTo>
                      <a:cubicBezTo>
                        <a:pt x="40" y="21"/>
                        <a:pt x="40" y="21"/>
                        <a:pt x="40" y="21"/>
                      </a:cubicBezTo>
                      <a:cubicBezTo>
                        <a:pt x="40" y="22"/>
                        <a:pt x="40" y="22"/>
                        <a:pt x="41" y="23"/>
                      </a:cubicBezTo>
                      <a:cubicBezTo>
                        <a:pt x="41" y="24"/>
                        <a:pt x="41" y="24"/>
                        <a:pt x="41" y="25"/>
                      </a:cubicBezTo>
                      <a:cubicBezTo>
                        <a:pt x="41" y="26"/>
                        <a:pt x="41" y="26"/>
                        <a:pt x="41" y="27"/>
                      </a:cubicBezTo>
                      <a:cubicBezTo>
                        <a:pt x="41" y="28"/>
                        <a:pt x="41" y="28"/>
                        <a:pt x="41" y="29"/>
                      </a:cubicBezTo>
                      <a:cubicBezTo>
                        <a:pt x="52" y="77"/>
                        <a:pt x="52" y="77"/>
                        <a:pt x="52" y="77"/>
                      </a:cubicBezTo>
                      <a:cubicBezTo>
                        <a:pt x="68" y="78"/>
                        <a:pt x="68" y="78"/>
                        <a:pt x="68" y="78"/>
                      </a:cubicBezTo>
                      <a:cubicBezTo>
                        <a:pt x="86" y="0"/>
                        <a:pt x="86" y="0"/>
                        <a:pt x="86" y="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0" name="Freeform 138"/>
                <p:cNvSpPr>
                  <a:spLocks/>
                </p:cNvSpPr>
                <p:nvPr/>
              </p:nvSpPr>
              <p:spPr bwMode="auto">
                <a:xfrm>
                  <a:off x="1205" y="1420"/>
                  <a:ext cx="62" cy="73"/>
                </a:xfrm>
                <a:custGeom>
                  <a:avLst/>
                  <a:gdLst>
                    <a:gd name="T0" fmla="*/ 11 w 130"/>
                    <a:gd name="T1" fmla="*/ 155 h 155"/>
                    <a:gd name="T2" fmla="*/ 0 w 130"/>
                    <a:gd name="T3" fmla="*/ 143 h 155"/>
                    <a:gd name="T4" fmla="*/ 0 w 130"/>
                    <a:gd name="T5" fmla="*/ 11 h 155"/>
                    <a:gd name="T6" fmla="*/ 11 w 130"/>
                    <a:gd name="T7" fmla="*/ 0 h 155"/>
                    <a:gd name="T8" fmla="*/ 119 w 130"/>
                    <a:gd name="T9" fmla="*/ 0 h 155"/>
                    <a:gd name="T10" fmla="*/ 130 w 130"/>
                    <a:gd name="T11" fmla="*/ 11 h 155"/>
                    <a:gd name="T12" fmla="*/ 130 w 130"/>
                    <a:gd name="T13" fmla="*/ 144 h 155"/>
                    <a:gd name="T14" fmla="*/ 119 w 130"/>
                    <a:gd name="T15" fmla="*/ 155 h 155"/>
                    <a:gd name="T16" fmla="*/ 11 w 130"/>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55">
                      <a:moveTo>
                        <a:pt x="11" y="155"/>
                      </a:moveTo>
                      <a:cubicBezTo>
                        <a:pt x="5" y="155"/>
                        <a:pt x="0" y="149"/>
                        <a:pt x="0" y="143"/>
                      </a:cubicBezTo>
                      <a:cubicBezTo>
                        <a:pt x="0" y="11"/>
                        <a:pt x="0" y="11"/>
                        <a:pt x="0" y="11"/>
                      </a:cubicBezTo>
                      <a:cubicBezTo>
                        <a:pt x="0" y="5"/>
                        <a:pt x="5" y="0"/>
                        <a:pt x="11" y="0"/>
                      </a:cubicBezTo>
                      <a:cubicBezTo>
                        <a:pt x="119" y="0"/>
                        <a:pt x="119" y="0"/>
                        <a:pt x="119" y="0"/>
                      </a:cubicBezTo>
                      <a:cubicBezTo>
                        <a:pt x="126" y="0"/>
                        <a:pt x="130" y="4"/>
                        <a:pt x="130" y="11"/>
                      </a:cubicBezTo>
                      <a:cubicBezTo>
                        <a:pt x="130" y="144"/>
                        <a:pt x="130" y="144"/>
                        <a:pt x="130" y="144"/>
                      </a:cubicBezTo>
                      <a:cubicBezTo>
                        <a:pt x="130" y="150"/>
                        <a:pt x="126" y="155"/>
                        <a:pt x="119" y="155"/>
                      </a:cubicBezTo>
                      <a:cubicBezTo>
                        <a:pt x="11" y="155"/>
                        <a:pt x="11" y="155"/>
                        <a:pt x="11" y="155"/>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1" name="Freeform 140"/>
                <p:cNvSpPr>
                  <a:spLocks noEditPoints="1"/>
                </p:cNvSpPr>
                <p:nvPr/>
              </p:nvSpPr>
              <p:spPr bwMode="auto">
                <a:xfrm>
                  <a:off x="1222" y="1428"/>
                  <a:ext cx="37" cy="57"/>
                </a:xfrm>
                <a:custGeom>
                  <a:avLst/>
                  <a:gdLst>
                    <a:gd name="T0" fmla="*/ 0 w 37"/>
                    <a:gd name="T1" fmla="*/ 57 h 57"/>
                    <a:gd name="T2" fmla="*/ 0 w 37"/>
                    <a:gd name="T3" fmla="*/ 49 h 57"/>
                    <a:gd name="T4" fmla="*/ 16 w 37"/>
                    <a:gd name="T5" fmla="*/ 49 h 57"/>
                    <a:gd name="T6" fmla="*/ 16 w 37"/>
                    <a:gd name="T7" fmla="*/ 57 h 57"/>
                    <a:gd name="T8" fmla="*/ 0 w 37"/>
                    <a:gd name="T9" fmla="*/ 57 h 57"/>
                    <a:gd name="T10" fmla="*/ 21 w 37"/>
                    <a:gd name="T11" fmla="*/ 57 h 57"/>
                    <a:gd name="T12" fmla="*/ 21 w 37"/>
                    <a:gd name="T13" fmla="*/ 49 h 57"/>
                    <a:gd name="T14" fmla="*/ 37 w 37"/>
                    <a:gd name="T15" fmla="*/ 49 h 57"/>
                    <a:gd name="T16" fmla="*/ 37 w 37"/>
                    <a:gd name="T17" fmla="*/ 57 h 57"/>
                    <a:gd name="T18" fmla="*/ 21 w 37"/>
                    <a:gd name="T19" fmla="*/ 57 h 57"/>
                    <a:gd name="T20" fmla="*/ 0 w 37"/>
                    <a:gd name="T21" fmla="*/ 45 h 57"/>
                    <a:gd name="T22" fmla="*/ 0 w 37"/>
                    <a:gd name="T23" fmla="*/ 37 h 57"/>
                    <a:gd name="T24" fmla="*/ 16 w 37"/>
                    <a:gd name="T25" fmla="*/ 37 h 57"/>
                    <a:gd name="T26" fmla="*/ 16 w 37"/>
                    <a:gd name="T27" fmla="*/ 45 h 57"/>
                    <a:gd name="T28" fmla="*/ 0 w 37"/>
                    <a:gd name="T29" fmla="*/ 45 h 57"/>
                    <a:gd name="T30" fmla="*/ 21 w 37"/>
                    <a:gd name="T31" fmla="*/ 45 h 57"/>
                    <a:gd name="T32" fmla="*/ 21 w 37"/>
                    <a:gd name="T33" fmla="*/ 37 h 57"/>
                    <a:gd name="T34" fmla="*/ 37 w 37"/>
                    <a:gd name="T35" fmla="*/ 37 h 57"/>
                    <a:gd name="T36" fmla="*/ 37 w 37"/>
                    <a:gd name="T37" fmla="*/ 45 h 57"/>
                    <a:gd name="T38" fmla="*/ 21 w 37"/>
                    <a:gd name="T39" fmla="*/ 45 h 57"/>
                    <a:gd name="T40" fmla="*/ 0 w 37"/>
                    <a:gd name="T41" fmla="*/ 33 h 57"/>
                    <a:gd name="T42" fmla="*/ 0 w 37"/>
                    <a:gd name="T43" fmla="*/ 25 h 57"/>
                    <a:gd name="T44" fmla="*/ 16 w 37"/>
                    <a:gd name="T45" fmla="*/ 25 h 57"/>
                    <a:gd name="T46" fmla="*/ 16 w 37"/>
                    <a:gd name="T47" fmla="*/ 33 h 57"/>
                    <a:gd name="T48" fmla="*/ 0 w 37"/>
                    <a:gd name="T49" fmla="*/ 33 h 57"/>
                    <a:gd name="T50" fmla="*/ 21 w 37"/>
                    <a:gd name="T51" fmla="*/ 33 h 57"/>
                    <a:gd name="T52" fmla="*/ 21 w 37"/>
                    <a:gd name="T53" fmla="*/ 25 h 57"/>
                    <a:gd name="T54" fmla="*/ 37 w 37"/>
                    <a:gd name="T55" fmla="*/ 25 h 57"/>
                    <a:gd name="T56" fmla="*/ 37 w 37"/>
                    <a:gd name="T57" fmla="*/ 33 h 57"/>
                    <a:gd name="T58" fmla="*/ 21 w 37"/>
                    <a:gd name="T59" fmla="*/ 33 h 57"/>
                    <a:gd name="T60" fmla="*/ 0 w 37"/>
                    <a:gd name="T61" fmla="*/ 21 h 57"/>
                    <a:gd name="T62" fmla="*/ 0 w 37"/>
                    <a:gd name="T63" fmla="*/ 13 h 57"/>
                    <a:gd name="T64" fmla="*/ 16 w 37"/>
                    <a:gd name="T65" fmla="*/ 13 h 57"/>
                    <a:gd name="T66" fmla="*/ 16 w 37"/>
                    <a:gd name="T67" fmla="*/ 21 h 57"/>
                    <a:gd name="T68" fmla="*/ 0 w 37"/>
                    <a:gd name="T69" fmla="*/ 21 h 57"/>
                    <a:gd name="T70" fmla="*/ 21 w 37"/>
                    <a:gd name="T71" fmla="*/ 21 h 57"/>
                    <a:gd name="T72" fmla="*/ 21 w 37"/>
                    <a:gd name="T73" fmla="*/ 13 h 57"/>
                    <a:gd name="T74" fmla="*/ 37 w 37"/>
                    <a:gd name="T75" fmla="*/ 13 h 57"/>
                    <a:gd name="T76" fmla="*/ 37 w 37"/>
                    <a:gd name="T77" fmla="*/ 21 h 57"/>
                    <a:gd name="T78" fmla="*/ 21 w 37"/>
                    <a:gd name="T79" fmla="*/ 21 h 57"/>
                    <a:gd name="T80" fmla="*/ 0 w 37"/>
                    <a:gd name="T81" fmla="*/ 8 h 57"/>
                    <a:gd name="T82" fmla="*/ 0 w 37"/>
                    <a:gd name="T83" fmla="*/ 0 h 57"/>
                    <a:gd name="T84" fmla="*/ 16 w 37"/>
                    <a:gd name="T85" fmla="*/ 0 h 57"/>
                    <a:gd name="T86" fmla="*/ 16 w 37"/>
                    <a:gd name="T87" fmla="*/ 8 h 57"/>
                    <a:gd name="T88" fmla="*/ 0 w 37"/>
                    <a:gd name="T89" fmla="*/ 8 h 57"/>
                    <a:gd name="T90" fmla="*/ 21 w 37"/>
                    <a:gd name="T91" fmla="*/ 8 h 57"/>
                    <a:gd name="T92" fmla="*/ 21 w 37"/>
                    <a:gd name="T93" fmla="*/ 0 h 57"/>
                    <a:gd name="T94" fmla="*/ 37 w 37"/>
                    <a:gd name="T95" fmla="*/ 0 h 57"/>
                    <a:gd name="T96" fmla="*/ 37 w 37"/>
                    <a:gd name="T97" fmla="*/ 8 h 57"/>
                    <a:gd name="T98" fmla="*/ 21 w 37"/>
                    <a:gd name="T9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 h="57">
                      <a:moveTo>
                        <a:pt x="0" y="57"/>
                      </a:moveTo>
                      <a:lnTo>
                        <a:pt x="0" y="49"/>
                      </a:lnTo>
                      <a:lnTo>
                        <a:pt x="16" y="49"/>
                      </a:lnTo>
                      <a:lnTo>
                        <a:pt x="16" y="57"/>
                      </a:lnTo>
                      <a:lnTo>
                        <a:pt x="0" y="57"/>
                      </a:lnTo>
                      <a:close/>
                      <a:moveTo>
                        <a:pt x="21" y="57"/>
                      </a:moveTo>
                      <a:lnTo>
                        <a:pt x="21" y="49"/>
                      </a:lnTo>
                      <a:lnTo>
                        <a:pt x="37" y="49"/>
                      </a:lnTo>
                      <a:lnTo>
                        <a:pt x="37" y="57"/>
                      </a:lnTo>
                      <a:lnTo>
                        <a:pt x="21" y="57"/>
                      </a:lnTo>
                      <a:close/>
                      <a:moveTo>
                        <a:pt x="0" y="45"/>
                      </a:moveTo>
                      <a:lnTo>
                        <a:pt x="0" y="37"/>
                      </a:lnTo>
                      <a:lnTo>
                        <a:pt x="16" y="37"/>
                      </a:lnTo>
                      <a:lnTo>
                        <a:pt x="16" y="45"/>
                      </a:lnTo>
                      <a:lnTo>
                        <a:pt x="0" y="45"/>
                      </a:lnTo>
                      <a:close/>
                      <a:moveTo>
                        <a:pt x="21" y="45"/>
                      </a:moveTo>
                      <a:lnTo>
                        <a:pt x="21" y="37"/>
                      </a:lnTo>
                      <a:lnTo>
                        <a:pt x="37" y="37"/>
                      </a:lnTo>
                      <a:lnTo>
                        <a:pt x="37" y="45"/>
                      </a:lnTo>
                      <a:lnTo>
                        <a:pt x="21" y="45"/>
                      </a:lnTo>
                      <a:close/>
                      <a:moveTo>
                        <a:pt x="0" y="33"/>
                      </a:moveTo>
                      <a:lnTo>
                        <a:pt x="0" y="25"/>
                      </a:lnTo>
                      <a:lnTo>
                        <a:pt x="16" y="25"/>
                      </a:lnTo>
                      <a:lnTo>
                        <a:pt x="16" y="33"/>
                      </a:lnTo>
                      <a:lnTo>
                        <a:pt x="0" y="33"/>
                      </a:lnTo>
                      <a:close/>
                      <a:moveTo>
                        <a:pt x="21" y="33"/>
                      </a:moveTo>
                      <a:lnTo>
                        <a:pt x="21" y="25"/>
                      </a:lnTo>
                      <a:lnTo>
                        <a:pt x="37" y="25"/>
                      </a:lnTo>
                      <a:lnTo>
                        <a:pt x="37" y="33"/>
                      </a:lnTo>
                      <a:lnTo>
                        <a:pt x="21" y="33"/>
                      </a:lnTo>
                      <a:close/>
                      <a:moveTo>
                        <a:pt x="0" y="21"/>
                      </a:moveTo>
                      <a:lnTo>
                        <a:pt x="0" y="13"/>
                      </a:lnTo>
                      <a:lnTo>
                        <a:pt x="16" y="13"/>
                      </a:lnTo>
                      <a:lnTo>
                        <a:pt x="16" y="21"/>
                      </a:lnTo>
                      <a:lnTo>
                        <a:pt x="0" y="21"/>
                      </a:lnTo>
                      <a:close/>
                      <a:moveTo>
                        <a:pt x="21" y="21"/>
                      </a:moveTo>
                      <a:lnTo>
                        <a:pt x="21" y="13"/>
                      </a:lnTo>
                      <a:lnTo>
                        <a:pt x="37" y="13"/>
                      </a:lnTo>
                      <a:lnTo>
                        <a:pt x="37" y="21"/>
                      </a:lnTo>
                      <a:lnTo>
                        <a:pt x="21" y="21"/>
                      </a:lnTo>
                      <a:close/>
                      <a:moveTo>
                        <a:pt x="0" y="8"/>
                      </a:moveTo>
                      <a:lnTo>
                        <a:pt x="0" y="0"/>
                      </a:lnTo>
                      <a:lnTo>
                        <a:pt x="16" y="0"/>
                      </a:lnTo>
                      <a:lnTo>
                        <a:pt x="16" y="8"/>
                      </a:lnTo>
                      <a:lnTo>
                        <a:pt x="0" y="8"/>
                      </a:lnTo>
                      <a:close/>
                      <a:moveTo>
                        <a:pt x="21" y="8"/>
                      </a:moveTo>
                      <a:lnTo>
                        <a:pt x="21" y="0"/>
                      </a:lnTo>
                      <a:lnTo>
                        <a:pt x="37" y="0"/>
                      </a:lnTo>
                      <a:lnTo>
                        <a:pt x="37" y="8"/>
                      </a:lnTo>
                      <a:lnTo>
                        <a:pt x="21" y="8"/>
                      </a:lnTo>
                      <a:close/>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2" name="Freeform 143"/>
                <p:cNvSpPr>
                  <a:spLocks/>
                </p:cNvSpPr>
                <p:nvPr/>
              </p:nvSpPr>
              <p:spPr bwMode="auto">
                <a:xfrm>
                  <a:off x="812" y="1543"/>
                  <a:ext cx="73" cy="81"/>
                </a:xfrm>
                <a:custGeom>
                  <a:avLst/>
                  <a:gdLst>
                    <a:gd name="T0" fmla="*/ 11 w 155"/>
                    <a:gd name="T1" fmla="*/ 172 h 172"/>
                    <a:gd name="T2" fmla="*/ 0 w 155"/>
                    <a:gd name="T3" fmla="*/ 160 h 172"/>
                    <a:gd name="T4" fmla="*/ 0 w 155"/>
                    <a:gd name="T5" fmla="*/ 12 h 172"/>
                    <a:gd name="T6" fmla="*/ 11 w 155"/>
                    <a:gd name="T7" fmla="*/ 0 h 172"/>
                    <a:gd name="T8" fmla="*/ 143 w 155"/>
                    <a:gd name="T9" fmla="*/ 0 h 172"/>
                    <a:gd name="T10" fmla="*/ 155 w 155"/>
                    <a:gd name="T11" fmla="*/ 12 h 172"/>
                    <a:gd name="T12" fmla="*/ 155 w 155"/>
                    <a:gd name="T13" fmla="*/ 160 h 172"/>
                    <a:gd name="T14" fmla="*/ 143 w 155"/>
                    <a:gd name="T15" fmla="*/ 172 h 172"/>
                    <a:gd name="T16" fmla="*/ 11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1" y="172"/>
                      </a:moveTo>
                      <a:cubicBezTo>
                        <a:pt x="5" y="172"/>
                        <a:pt x="0" y="166"/>
                        <a:pt x="0" y="160"/>
                      </a:cubicBezTo>
                      <a:cubicBezTo>
                        <a:pt x="0" y="12"/>
                        <a:pt x="0" y="12"/>
                        <a:pt x="0" y="12"/>
                      </a:cubicBezTo>
                      <a:cubicBezTo>
                        <a:pt x="0" y="5"/>
                        <a:pt x="5" y="0"/>
                        <a:pt x="11" y="0"/>
                      </a:cubicBezTo>
                      <a:cubicBezTo>
                        <a:pt x="143" y="0"/>
                        <a:pt x="143" y="0"/>
                        <a:pt x="143" y="0"/>
                      </a:cubicBezTo>
                      <a:cubicBezTo>
                        <a:pt x="150" y="0"/>
                        <a:pt x="155" y="5"/>
                        <a:pt x="155" y="12"/>
                      </a:cubicBezTo>
                      <a:cubicBezTo>
                        <a:pt x="155" y="160"/>
                        <a:pt x="155" y="160"/>
                        <a:pt x="155" y="160"/>
                      </a:cubicBezTo>
                      <a:cubicBezTo>
                        <a:pt x="155" y="166"/>
                        <a:pt x="150" y="172"/>
                        <a:pt x="143" y="172"/>
                      </a:cubicBezTo>
                      <a:cubicBezTo>
                        <a:pt x="11" y="172"/>
                        <a:pt x="11" y="172"/>
                        <a:pt x="11" y="172"/>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grpSp>
          <p:sp>
            <p:nvSpPr>
              <p:cNvPr id="21" name="Rectangle 20"/>
              <p:cNvSpPr/>
              <p:nvPr/>
            </p:nvSpPr>
            <p:spPr>
              <a:xfrm>
                <a:off x="9230124" y="3414940"/>
                <a:ext cx="1081283" cy="250732"/>
              </a:xfrm>
              <a:prstGeom prst="rect">
                <a:avLst/>
              </a:prstGeom>
            </p:spPr>
            <p:txBody>
              <a:bodyPr wrap="none">
                <a:spAutoFit/>
              </a:bodyPr>
              <a:lstStyle/>
              <a:p>
                <a:pPr marL="457157" lvl="1" algn="r" defTabSz="914314">
                  <a:defRPr/>
                </a:pPr>
                <a:r>
                  <a:rPr lang="en-US" sz="588" dirty="0">
                    <a:solidFill>
                      <a:srgbClr val="FFFFFF"/>
                    </a:solidFill>
                    <a:latin typeface="Segoe UI"/>
                  </a:rPr>
                  <a:t>Java</a:t>
                </a:r>
              </a:p>
            </p:txBody>
          </p:sp>
          <p:sp>
            <p:nvSpPr>
              <p:cNvPr id="22" name="Rectangle 21"/>
              <p:cNvSpPr/>
              <p:nvPr/>
            </p:nvSpPr>
            <p:spPr>
              <a:xfrm>
                <a:off x="8363953" y="3888056"/>
                <a:ext cx="1071212" cy="250228"/>
              </a:xfrm>
              <a:prstGeom prst="rect">
                <a:avLst/>
              </a:prstGeom>
            </p:spPr>
            <p:txBody>
              <a:bodyPr wrap="none">
                <a:spAutoFit/>
              </a:bodyPr>
              <a:lstStyle/>
              <a:p>
                <a:pPr marL="457157" lvl="1" algn="r" defTabSz="914314">
                  <a:defRPr/>
                </a:pPr>
                <a:r>
                  <a:rPr lang="en-US" sz="588" dirty="0">
                    <a:solidFill>
                      <a:srgbClr val="FFFFFF"/>
                    </a:solidFill>
                    <a:latin typeface="Segoe UI"/>
                  </a:rPr>
                  <a:t>PHP</a:t>
                </a:r>
              </a:p>
            </p:txBody>
          </p:sp>
          <p:sp>
            <p:nvSpPr>
              <p:cNvPr id="23" name="Rectangle 22"/>
              <p:cNvSpPr/>
              <p:nvPr/>
            </p:nvSpPr>
            <p:spPr>
              <a:xfrm>
                <a:off x="9073764" y="4526225"/>
                <a:ext cx="1103050" cy="250732"/>
              </a:xfrm>
              <a:prstGeom prst="rect">
                <a:avLst/>
              </a:prstGeom>
            </p:spPr>
            <p:txBody>
              <a:bodyPr wrap="none">
                <a:spAutoFit/>
              </a:bodyPr>
              <a:lstStyle/>
              <a:p>
                <a:pPr marL="457157" lvl="1" algn="r" defTabSz="914314">
                  <a:defRPr/>
                </a:pPr>
                <a:r>
                  <a:rPr lang="en-US" sz="588" dirty="0">
                    <a:solidFill>
                      <a:srgbClr val="FFFFFF"/>
                    </a:solidFill>
                    <a:latin typeface="Segoe UI"/>
                  </a:rPr>
                  <a:t>Data</a:t>
                </a:r>
              </a:p>
            </p:txBody>
          </p:sp>
          <p:sp>
            <p:nvSpPr>
              <p:cNvPr id="24" name="Rectangle 23"/>
              <p:cNvSpPr/>
              <p:nvPr/>
            </p:nvSpPr>
            <p:spPr>
              <a:xfrm>
                <a:off x="8475426" y="4726723"/>
                <a:ext cx="1079106" cy="250732"/>
              </a:xfrm>
              <a:prstGeom prst="rect">
                <a:avLst/>
              </a:prstGeom>
            </p:spPr>
            <p:txBody>
              <a:bodyPr wrap="none">
                <a:spAutoFit/>
              </a:bodyPr>
              <a:lstStyle/>
              <a:p>
                <a:pPr marL="457157" lvl="1" algn="r" defTabSz="914314">
                  <a:defRPr/>
                </a:pPr>
                <a:r>
                  <a:rPr lang="en-US" sz="588" dirty="0">
                    <a:solidFill>
                      <a:srgbClr val="FFFFFF"/>
                    </a:solidFill>
                    <a:latin typeface="Segoe UI"/>
                  </a:rPr>
                  <a:t>App</a:t>
                </a:r>
              </a:p>
            </p:txBody>
          </p:sp>
        </p:grpSp>
      </p:grpSp>
      <p:grpSp>
        <p:nvGrpSpPr>
          <p:cNvPr id="9" name="Group 8"/>
          <p:cNvGrpSpPr/>
          <p:nvPr/>
        </p:nvGrpSpPr>
        <p:grpSpPr>
          <a:xfrm>
            <a:off x="269240" y="1323072"/>
            <a:ext cx="5741265" cy="5288906"/>
            <a:chOff x="274638" y="1349106"/>
            <a:chExt cx="5856389" cy="5394960"/>
          </a:xfrm>
        </p:grpSpPr>
        <p:sp>
          <p:nvSpPr>
            <p:cNvPr id="14" name="Rectangle 13"/>
            <p:cNvSpPr/>
            <p:nvPr/>
          </p:nvSpPr>
          <p:spPr>
            <a:xfrm>
              <a:off x="278867"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3" name="Text Placeholder 1"/>
            <p:cNvSpPr txBox="1">
              <a:spLocks/>
            </p:cNvSpPr>
            <p:nvPr/>
          </p:nvSpPr>
          <p:spPr>
            <a:xfrm>
              <a:off x="274638" y="1353704"/>
              <a:ext cx="5856389" cy="4734358"/>
            </a:xfrm>
            <a:prstGeom prst="rect">
              <a:avLst/>
            </a:prstGeom>
          </p:spPr>
          <p:txBody>
            <a:bodyPr vert="horz" lIns="179285" tIns="143428" rIns="179285" bIns="143428" rtlCol="0" anchor="t"/>
            <a:lstStyle>
              <a:defPPr>
                <a:defRPr lang="en-US"/>
              </a:defPPr>
              <a:lvl1pPr marL="0" algn="l" defTabSz="932688" rtl="0" eaLnBrk="1" latinLnBrk="0" hangingPunct="1">
                <a:defRPr sz="1224" kern="1200">
                  <a:solidFill>
                    <a:schemeClr val="tx1">
                      <a:tint val="75000"/>
                    </a:schemeClr>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4314">
                <a:defRPr/>
              </a:pPr>
              <a:r>
                <a:rPr lang="en-US" sz="1961" dirty="0">
                  <a:gradFill>
                    <a:gsLst>
                      <a:gs pos="0">
                        <a:srgbClr val="0070C0"/>
                      </a:gs>
                      <a:gs pos="100000">
                        <a:srgbClr val="0070C0"/>
                      </a:gs>
                    </a:gsLst>
                  </a:gradFill>
                  <a:latin typeface="Segoe UI"/>
                </a:rPr>
                <a:t>Visual Studio 2015, “15” and 2013</a:t>
              </a:r>
              <a:endParaRPr lang="en-US" sz="1961" baseline="30000" dirty="0">
                <a:gradFill>
                  <a:gsLst>
                    <a:gs pos="0">
                      <a:srgbClr val="0070C0"/>
                    </a:gs>
                    <a:gs pos="100000">
                      <a:srgbClr val="0070C0"/>
                    </a:gs>
                  </a:gsLst>
                </a:gradFill>
                <a:latin typeface="Segoe UI"/>
              </a:endParaRPr>
            </a:p>
            <a:p>
              <a:pPr marL="0" lvl="1" defTabSz="914314">
                <a:defRPr/>
              </a:pPr>
              <a:r>
                <a:rPr lang="en-US" sz="1568" dirty="0">
                  <a:gradFill>
                    <a:gsLst>
                      <a:gs pos="0">
                        <a:srgbClr val="505050"/>
                      </a:gs>
                      <a:gs pos="100000">
                        <a:srgbClr val="505050"/>
                      </a:gs>
                    </a:gsLst>
                  </a:gradFill>
                  <a:latin typeface="Segoe UI"/>
                </a:rPr>
                <a:t>App Services</a:t>
              </a:r>
            </a:p>
            <a:p>
              <a:pPr marL="0" lvl="1" defTabSz="914314">
                <a:defRPr/>
              </a:pPr>
              <a:r>
                <a:rPr lang="en-US" sz="1568" dirty="0">
                  <a:gradFill>
                    <a:gsLst>
                      <a:gs pos="0">
                        <a:srgbClr val="505050"/>
                      </a:gs>
                      <a:gs pos="100000">
                        <a:srgbClr val="505050"/>
                      </a:gs>
                    </a:gsLst>
                  </a:gradFill>
                  <a:latin typeface="Segoe UI"/>
                </a:rPr>
                <a:t>Connected Services</a:t>
              </a:r>
            </a:p>
            <a:p>
              <a:pPr marL="0" lvl="1" defTabSz="914314">
                <a:defRPr/>
              </a:pPr>
              <a:r>
                <a:rPr lang="en-US" sz="1568" dirty="0">
                  <a:gradFill>
                    <a:gsLst>
                      <a:gs pos="0">
                        <a:srgbClr val="505050"/>
                      </a:gs>
                      <a:gs pos="100000">
                        <a:srgbClr val="505050"/>
                      </a:gs>
                    </a:gsLst>
                  </a:gradFill>
                  <a:latin typeface="Segoe UI"/>
                </a:rPr>
                <a:t>WebJobs</a:t>
              </a:r>
            </a:p>
            <a:p>
              <a:pPr marL="0" lvl="1" defTabSz="914314">
                <a:defRPr/>
              </a:pPr>
              <a:r>
                <a:rPr lang="en-US" sz="1568" dirty="0">
                  <a:gradFill>
                    <a:gsLst>
                      <a:gs pos="0">
                        <a:srgbClr val="505050"/>
                      </a:gs>
                      <a:gs pos="100000">
                        <a:srgbClr val="505050"/>
                      </a:gs>
                    </a:gsLst>
                  </a:gradFill>
                  <a:latin typeface="Segoe UI"/>
                </a:rPr>
                <a:t>PowerShell Editing</a:t>
              </a:r>
            </a:p>
            <a:p>
              <a:pPr marL="0" lvl="1" defTabSz="914314">
                <a:defRPr/>
              </a:pPr>
              <a:r>
                <a:rPr lang="en-US" sz="1568" dirty="0">
                  <a:gradFill>
                    <a:gsLst>
                      <a:gs pos="0">
                        <a:srgbClr val="505050"/>
                      </a:gs>
                      <a:gs pos="100000">
                        <a:srgbClr val="505050"/>
                      </a:gs>
                    </a:gsLst>
                  </a:gradFill>
                  <a:latin typeface="Segoe UI"/>
                </a:rPr>
                <a:t>Debugging</a:t>
              </a:r>
            </a:p>
            <a:p>
              <a:pPr marL="0" lvl="1" defTabSz="914314">
                <a:defRPr/>
              </a:pPr>
              <a:r>
                <a:rPr lang="en-US" sz="1568" dirty="0">
                  <a:gradFill>
                    <a:gsLst>
                      <a:gs pos="0">
                        <a:srgbClr val="505050"/>
                      </a:gs>
                      <a:gs pos="100000">
                        <a:srgbClr val="505050"/>
                      </a:gs>
                    </a:gsLst>
                  </a:gradFill>
                  <a:latin typeface="Segoe UI"/>
                </a:rPr>
                <a:t>Integrated DevOps</a:t>
              </a:r>
            </a:p>
            <a:p>
              <a:pPr defTabSz="914314">
                <a:defRPr/>
              </a:pPr>
              <a:endParaRPr lang="en-US" sz="980"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gradFill>
                  <a:latin typeface="Segoe UI"/>
                </a:rPr>
                <a:t>Azure SDK for .NET &amp; Java</a:t>
              </a:r>
            </a:p>
            <a:p>
              <a:pPr marL="0" lvl="1" defTabSz="914314">
                <a:defRPr/>
              </a:pPr>
              <a:r>
                <a:rPr lang="en-US" sz="1568" dirty="0">
                  <a:gradFill>
                    <a:gsLst>
                      <a:gs pos="0">
                        <a:srgbClr val="505050"/>
                      </a:gs>
                      <a:gs pos="100000">
                        <a:srgbClr val="505050"/>
                      </a:gs>
                    </a:gsLst>
                  </a:gradFill>
                  <a:latin typeface="Segoe UI"/>
                </a:rPr>
                <a:t>Cloud Services</a:t>
              </a:r>
            </a:p>
            <a:p>
              <a:pPr marL="0" lvl="1" defTabSz="914314">
                <a:defRPr/>
              </a:pPr>
              <a:r>
                <a:rPr lang="en-US" sz="1568" dirty="0">
                  <a:gradFill>
                    <a:gsLst>
                      <a:gs pos="0">
                        <a:srgbClr val="505050"/>
                      </a:gs>
                      <a:gs pos="100000">
                        <a:srgbClr val="505050"/>
                      </a:gs>
                    </a:gsLst>
                  </a:gradFill>
                  <a:latin typeface="Segoe UI"/>
                </a:rPr>
                <a:t>Azure Resource Manager (ARM, IaaS VMs)</a:t>
              </a:r>
            </a:p>
            <a:p>
              <a:pPr marL="0" lvl="1" defTabSz="914314">
                <a:defRPr/>
              </a:pPr>
              <a:r>
                <a:rPr lang="en-US" sz="1568" dirty="0">
                  <a:gradFill>
                    <a:gsLst>
                      <a:gs pos="0">
                        <a:srgbClr val="505050"/>
                      </a:gs>
                      <a:gs pos="100000">
                        <a:srgbClr val="505050"/>
                      </a:gs>
                    </a:gsLst>
                  </a:gradFill>
                  <a:latin typeface="Segoe UI"/>
                </a:rPr>
                <a:t>Azure Resource Optics via Cloud Explorer</a:t>
              </a:r>
              <a:endParaRPr lang="en-US" sz="196" dirty="0">
                <a:gradFill>
                  <a:gsLst>
                    <a:gs pos="0">
                      <a:srgbClr val="505050"/>
                    </a:gs>
                    <a:gs pos="100000">
                      <a:srgbClr val="505050"/>
                    </a:gs>
                  </a:gsLst>
                </a:gradFill>
                <a:latin typeface="Segoe UI"/>
              </a:endParaRPr>
            </a:p>
            <a:p>
              <a:pPr marL="0" lvl="1" defTabSz="914314">
                <a:defRPr/>
              </a:pPr>
              <a:r>
                <a:rPr lang="en-US" sz="1568" dirty="0">
                  <a:gradFill>
                    <a:gsLst>
                      <a:gs pos="0">
                        <a:srgbClr val="505050"/>
                      </a:gs>
                      <a:gs pos="100000">
                        <a:srgbClr val="505050"/>
                      </a:gs>
                    </a:gsLst>
                  </a:gradFill>
                  <a:latin typeface="Segoe UI"/>
                </a:rPr>
                <a:t>Diagnostics for Cloud Services, VMs and VMSS</a:t>
              </a:r>
            </a:p>
            <a:p>
              <a:pPr marL="0" lvl="1" defTabSz="914314">
                <a:defRPr/>
              </a:pPr>
              <a:r>
                <a:rPr lang="en-US" sz="1568" dirty="0">
                  <a:gradFill>
                    <a:gsLst>
                      <a:gs pos="0">
                        <a:srgbClr val="505050"/>
                      </a:gs>
                      <a:gs pos="100000">
                        <a:srgbClr val="505050"/>
                      </a:gs>
                    </a:gsLst>
                  </a:gradFill>
                  <a:latin typeface="Segoe UI"/>
                </a:rPr>
                <a:t>Data Factory Tools</a:t>
              </a:r>
            </a:p>
            <a:p>
              <a:pPr marL="737278" lvl="1" indent="-280121" defTabSz="914314">
                <a:buFont typeface="Arial" panose="020B0604020202020204" pitchFamily="34" charset="0"/>
                <a:buChar char="•"/>
                <a:defRPr/>
              </a:pPr>
              <a:endParaRPr lang="en-US" sz="1568" dirty="0">
                <a:gradFill>
                  <a:gsLst>
                    <a:gs pos="0">
                      <a:srgbClr val="505050"/>
                    </a:gs>
                    <a:gs pos="100000">
                      <a:srgbClr val="505050"/>
                    </a:gs>
                  </a:gsLst>
                </a:gradFill>
                <a:latin typeface="Segoe UI"/>
              </a:endParaRPr>
            </a:p>
            <a:p>
              <a:pPr lvl="0">
                <a:defRPr/>
              </a:pPr>
              <a:r>
                <a:rPr lang="en-US" sz="1961" dirty="0">
                  <a:gradFill>
                    <a:gsLst>
                      <a:gs pos="0">
                        <a:srgbClr val="0070C0"/>
                      </a:gs>
                      <a:gs pos="100000">
                        <a:srgbClr val="0070C0"/>
                      </a:gs>
                    </a:gsLst>
                  </a:gradFill>
                </a:rPr>
                <a:t>Visual Studio Tools for Docker – Preview</a:t>
              </a:r>
            </a:p>
            <a:p>
              <a:pPr lvl="0">
                <a:defRPr/>
              </a:pPr>
              <a:endParaRPr lang="en-US" sz="1961"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lin ang="0" scaled="0"/>
                  </a:gradFill>
                  <a:latin typeface="Segoe UI"/>
                </a:rPr>
                <a:t>Azure Service Fabric Tools for Visual Studio</a:t>
              </a:r>
            </a:p>
            <a:p>
              <a:pPr defTabSz="914314">
                <a:defRPr/>
              </a:pPr>
              <a:endParaRPr lang="en-US" sz="969"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p:txBody>
        </p:sp>
        <p:pic>
          <p:nvPicPr>
            <p:cNvPr id="83" name="Picture 82"/>
            <p:cNvPicPr>
              <a:picLocks noChangeAspect="1"/>
            </p:cNvPicPr>
            <p:nvPr/>
          </p:nvPicPr>
          <p:blipFill rotWithShape="1">
            <a:blip r:embed="rId3" cstate="print">
              <a:extLst>
                <a:ext uri="{28A0092B-C50C-407E-A947-70E740481C1C}">
                  <a14:useLocalDpi xmlns:a14="http://schemas.microsoft.com/office/drawing/2010/main" val="0"/>
                </a:ext>
              </a:extLst>
            </a:blip>
            <a:srcRect b="-7009"/>
            <a:stretch/>
          </p:blipFill>
          <p:spPr>
            <a:xfrm>
              <a:off x="4610331" y="1471459"/>
              <a:ext cx="1368323" cy="1294178"/>
            </a:xfrm>
            <a:prstGeom prst="rect">
              <a:avLst/>
            </a:prstGeom>
          </p:spPr>
        </p:pic>
      </p:grpSp>
    </p:spTree>
    <p:extLst>
      <p:ext uri="{BB962C8B-B14F-4D97-AF65-F5344CB8AC3E}">
        <p14:creationId xmlns:p14="http://schemas.microsoft.com/office/powerpoint/2010/main" val="362915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1"/>
          <p:cNvSpPr>
            <a:spLocks noGrp="1"/>
          </p:cNvSpPr>
          <p:nvPr>
            <p:ph type="body" sz="quarter" idx="13"/>
          </p:nvPr>
        </p:nvSpPr>
        <p:spPr>
          <a:xfrm>
            <a:off x="4781198" y="2871479"/>
            <a:ext cx="7229778" cy="3771022"/>
          </a:xfrm>
        </p:spPr>
        <p:txBody>
          <a:bodyPr vert="horz" wrap="square" lIns="179285" tIns="143428" rIns="179285" bIns="143428" rtlCol="0">
            <a:noAutofit/>
          </a:bodyPr>
          <a:lstStyle/>
          <a:p>
            <a:pPr>
              <a:spcBef>
                <a:spcPts val="1176"/>
              </a:spcBef>
            </a:pPr>
            <a:r>
              <a:rPr lang="it-IT" sz="3137" dirty="0">
                <a:gradFill>
                  <a:gsLst>
                    <a:gs pos="90300">
                      <a:schemeClr val="accent1"/>
                    </a:gs>
                    <a:gs pos="0">
                      <a:schemeClr val="accent1"/>
                    </a:gs>
                  </a:gsLst>
                  <a:lin ang="0" scaled="0"/>
                </a:gradFill>
                <a:latin typeface="Segoe UI Light"/>
              </a:rPr>
              <a:t>Visual Studio subscription (paid, MPN,  or BizSpark)</a:t>
            </a:r>
          </a:p>
          <a:p>
            <a:pPr>
              <a:spcBef>
                <a:spcPts val="1176"/>
              </a:spcBef>
            </a:pPr>
            <a:r>
              <a:rPr lang="en-US" sz="1765" dirty="0">
                <a:gradFill>
                  <a:gsLst>
                    <a:gs pos="90300">
                      <a:schemeClr val="tx1"/>
                    </a:gs>
                    <a:gs pos="0">
                      <a:schemeClr val="tx1"/>
                    </a:gs>
                  </a:gsLst>
                  <a:lin ang="0" scaled="0"/>
                </a:gradFill>
              </a:rPr>
              <a:t>Try out different Azure services, experiment, and learn</a:t>
            </a:r>
          </a:p>
          <a:p>
            <a:pPr>
              <a:spcBef>
                <a:spcPts val="1176"/>
              </a:spcBef>
            </a:pPr>
            <a:r>
              <a:rPr lang="en-US" sz="1765" dirty="0">
                <a:gradFill>
                  <a:gsLst>
                    <a:gs pos="90300">
                      <a:schemeClr val="tx1"/>
                    </a:gs>
                    <a:gs pos="0">
                      <a:schemeClr val="tx1"/>
                    </a:gs>
                  </a:gsLst>
                  <a:lin ang="0" scaled="0"/>
                </a:gradFill>
              </a:rPr>
              <a:t>Provision developer machines with Visual Studio VMs in Azure</a:t>
            </a:r>
          </a:p>
          <a:p>
            <a:pPr>
              <a:spcBef>
                <a:spcPts val="1176"/>
              </a:spcBef>
            </a:pPr>
            <a:r>
              <a:rPr lang="en-US" sz="1765" dirty="0">
                <a:gradFill>
                  <a:gsLst>
                    <a:gs pos="90300">
                      <a:schemeClr val="tx1"/>
                    </a:gs>
                    <a:gs pos="0">
                      <a:schemeClr val="tx1"/>
                    </a:gs>
                  </a:gsLst>
                  <a:lin ang="0" scaled="0"/>
                </a:gradFill>
              </a:rPr>
              <a:t>Great for individual dev/test workloads</a:t>
            </a:r>
          </a:p>
          <a:p>
            <a:pPr>
              <a:spcBef>
                <a:spcPts val="1176"/>
              </a:spcBef>
            </a:pPr>
            <a:r>
              <a:rPr lang="en-US" sz="1765" dirty="0">
                <a:gradFill>
                  <a:gsLst>
                    <a:gs pos="90300">
                      <a:schemeClr val="tx1"/>
                    </a:gs>
                    <a:gs pos="0">
                      <a:schemeClr val="tx1"/>
                    </a:gs>
                  </a:gsLst>
                  <a:lin ang="0" scaled="0"/>
                </a:gradFill>
              </a:rPr>
              <a:t>Each Visual Studio subscriber gets up to $150 per month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use for dev/test in Azure</a:t>
            </a:r>
          </a:p>
          <a:p>
            <a:pPr>
              <a:spcBef>
                <a:spcPts val="1176"/>
              </a:spcBef>
            </a:pPr>
            <a:r>
              <a:rPr lang="en-US" sz="1765" dirty="0">
                <a:gradFill>
                  <a:gsLst>
                    <a:gs pos="90300">
                      <a:schemeClr val="tx1"/>
                    </a:gs>
                    <a:gs pos="0">
                      <a:schemeClr val="tx1"/>
                    </a:gs>
                  </a:gsLst>
                  <a:lin ang="0" scaled="0"/>
                </a:gradFill>
              </a:rPr>
              <a:t>No charge for software installed for dev and test, plus access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subscriber-only VM gallery and special dev/test rates on HDInsight, Web Apps, and Cloud Service instances</a:t>
            </a:r>
          </a:p>
        </p:txBody>
      </p:sp>
      <p:sp>
        <p:nvSpPr>
          <p:cNvPr id="2" name="Text Placeholder 1"/>
          <p:cNvSpPr>
            <a:spLocks noGrp="1"/>
          </p:cNvSpPr>
          <p:nvPr>
            <p:ph type="body" sz="quarter" idx="13"/>
          </p:nvPr>
        </p:nvSpPr>
        <p:spPr>
          <a:xfrm>
            <a:off x="4781198" y="1036080"/>
            <a:ext cx="7229778" cy="1462136"/>
          </a:xfrm>
        </p:spPr>
        <p:txBody>
          <a:bodyPr vert="horz" wrap="square" lIns="179285" tIns="143428" rIns="179285" bIns="143428" rtlCol="0">
            <a:noAutofit/>
          </a:bodyPr>
          <a:lstStyle/>
          <a:p>
            <a:pPr>
              <a:spcBef>
                <a:spcPts val="1176"/>
              </a:spcBef>
            </a:pPr>
            <a:r>
              <a:rPr lang="en-US" sz="3137" dirty="0">
                <a:gradFill>
                  <a:gsLst>
                    <a:gs pos="90300">
                      <a:schemeClr val="accent1"/>
                    </a:gs>
                    <a:gs pos="0">
                      <a:schemeClr val="accent1"/>
                    </a:gs>
                  </a:gsLst>
                  <a:lin ang="0" scaled="0"/>
                </a:gradFill>
                <a:latin typeface="+mj-lt"/>
              </a:rPr>
              <a:t>Visual Studio Dev Essentials (free)</a:t>
            </a:r>
          </a:p>
          <a:p>
            <a:pPr>
              <a:spcBef>
                <a:spcPts val="1176"/>
              </a:spcBef>
            </a:pPr>
            <a:r>
              <a:rPr lang="en-US" sz="1765" dirty="0">
                <a:gradFill>
                  <a:gsLst>
                    <a:gs pos="90300">
                      <a:schemeClr val="tx1"/>
                    </a:gs>
                    <a:gs pos="0">
                      <a:schemeClr val="tx1"/>
                    </a:gs>
                  </a:gsLst>
                  <a:lin ang="0" scaled="0"/>
                </a:gradFill>
              </a:rPr>
              <a:t>Not a Visual Studio subscriber? Get a $25 monthly Azure credit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by joining Visual Studio Dev Essentials</a:t>
            </a:r>
          </a:p>
        </p:txBody>
      </p:sp>
      <p:sp>
        <p:nvSpPr>
          <p:cNvPr id="5" name="TextBox 4"/>
          <p:cNvSpPr txBox="1"/>
          <p:nvPr/>
        </p:nvSpPr>
        <p:spPr>
          <a:xfrm>
            <a:off x="4781199" y="269880"/>
            <a:ext cx="6154301" cy="832764"/>
          </a:xfrm>
          <a:prstGeom prst="rect">
            <a:avLst/>
          </a:prstGeom>
          <a:noFill/>
        </p:spPr>
        <p:txBody>
          <a:bodyPr wrap="square" lIns="179285" tIns="143428" rIns="179285" bIns="143428" rtlCol="0">
            <a:spAutoFit/>
          </a:bodyPr>
          <a:lstStyle/>
          <a:p>
            <a:pPr defTabSz="914314">
              <a:lnSpc>
                <a:spcPct val="90000"/>
              </a:lnSpc>
              <a:spcBef>
                <a:spcPts val="1176"/>
              </a:spcBef>
              <a:defRPr/>
            </a:pPr>
            <a:r>
              <a:rPr lang="en-US" sz="3921" dirty="0">
                <a:solidFill>
                  <a:schemeClr val="tx2"/>
                </a:solidFill>
                <a:latin typeface="Segoe UI Light"/>
              </a:rPr>
              <a:t>Microsoft Azure benefits</a:t>
            </a:r>
          </a:p>
        </p:txBody>
      </p:sp>
      <p:sp>
        <p:nvSpPr>
          <p:cNvPr id="3" name="Rectangle 2"/>
          <p:cNvSpPr/>
          <p:nvPr/>
        </p:nvSpPr>
        <p:spPr>
          <a:xfrm>
            <a:off x="1" y="487"/>
            <a:ext cx="4788714" cy="685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grpSp>
        <p:nvGrpSpPr>
          <p:cNvPr id="10" name="Group 9"/>
          <p:cNvGrpSpPr/>
          <p:nvPr/>
        </p:nvGrpSpPr>
        <p:grpSpPr>
          <a:xfrm>
            <a:off x="78188" y="269879"/>
            <a:ext cx="4641235" cy="3250193"/>
            <a:chOff x="79755" y="274794"/>
            <a:chExt cx="4734301" cy="3315366"/>
          </a:xfrm>
        </p:grpSpPr>
        <p:grpSp>
          <p:nvGrpSpPr>
            <p:cNvPr id="4" name="Group 3"/>
            <p:cNvGrpSpPr/>
            <p:nvPr/>
          </p:nvGrpSpPr>
          <p:grpSpPr>
            <a:xfrm>
              <a:off x="79755" y="274794"/>
              <a:ext cx="4656184" cy="3315366"/>
              <a:chOff x="79755" y="274794"/>
              <a:chExt cx="4656184" cy="3315366"/>
            </a:xfrm>
          </p:grpSpPr>
          <p:sp>
            <p:nvSpPr>
              <p:cNvPr id="9" name="Rectangle 8"/>
              <p:cNvSpPr/>
              <p:nvPr/>
            </p:nvSpPr>
            <p:spPr bwMode="auto">
              <a:xfrm>
                <a:off x="2363622" y="2188089"/>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2" name="Rectangle 11"/>
              <p:cNvSpPr/>
              <p:nvPr/>
            </p:nvSpPr>
            <p:spPr bwMode="auto">
              <a:xfrm>
                <a:off x="2364241" y="671473"/>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pic>
            <p:nvPicPr>
              <p:cNvPr id="13" name="Picture 12"/>
              <p:cNvPicPr>
                <a:picLocks noChangeAspect="1"/>
              </p:cNvPicPr>
              <p:nvPr/>
            </p:nvPicPr>
            <p:blipFill rotWithShape="1">
              <a:blip r:embed="rId3"/>
              <a:srcRect b="23298"/>
              <a:stretch/>
            </p:blipFill>
            <p:spPr>
              <a:xfrm>
                <a:off x="387834" y="985419"/>
                <a:ext cx="1676588" cy="697788"/>
              </a:xfrm>
              <a:prstGeom prst="rect">
                <a:avLst/>
              </a:prstGeom>
            </p:spPr>
          </p:pic>
          <p:pic>
            <p:nvPicPr>
              <p:cNvPr id="15" name="Picture 14"/>
              <p:cNvPicPr>
                <a:picLocks noChangeAspect="1"/>
              </p:cNvPicPr>
              <p:nvPr/>
            </p:nvPicPr>
            <p:blipFill rotWithShape="1">
              <a:blip r:embed="rId4"/>
              <a:srcRect b="22482"/>
              <a:stretch/>
            </p:blipFill>
            <p:spPr>
              <a:xfrm>
                <a:off x="2320754" y="2230466"/>
                <a:ext cx="2186402" cy="757123"/>
              </a:xfrm>
              <a:prstGeom prst="rect">
                <a:avLst/>
              </a:prstGeom>
            </p:spPr>
          </p:pic>
          <p:sp>
            <p:nvSpPr>
              <p:cNvPr id="16" name="Rectangle 15"/>
              <p:cNvSpPr/>
              <p:nvPr/>
            </p:nvSpPr>
            <p:spPr bwMode="auto">
              <a:xfrm>
                <a:off x="79755" y="2355146"/>
                <a:ext cx="2076242" cy="86940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8" name="Rectangle 17"/>
              <p:cNvSpPr/>
              <p:nvPr/>
            </p:nvSpPr>
            <p:spPr bwMode="auto">
              <a:xfrm>
                <a:off x="2595111" y="1731549"/>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9" name="Rectangle 18"/>
              <p:cNvSpPr/>
              <p:nvPr/>
            </p:nvSpPr>
            <p:spPr bwMode="auto">
              <a:xfrm>
                <a:off x="198396" y="3243655"/>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21" name="TextBox 20"/>
              <p:cNvSpPr txBox="1"/>
              <p:nvPr/>
            </p:nvSpPr>
            <p:spPr>
              <a:xfrm>
                <a:off x="283561" y="1742884"/>
                <a:ext cx="2107161" cy="461665"/>
              </a:xfrm>
              <a:prstGeom prst="rect">
                <a:avLst/>
              </a:prstGeom>
              <a:noFill/>
            </p:spPr>
            <p:txBody>
              <a:bodyPr wrap="square" lIns="179285" tIns="143428" rIns="179285" bIns="143428" rtlCol="0">
                <a:spAutoFit/>
              </a:bodyPr>
              <a:lstStyle/>
              <a:p>
                <a:pPr defTabSz="913853">
                  <a:lnSpc>
                    <a:spcPct val="90000"/>
                  </a:lnSpc>
                  <a:defRPr/>
                </a:pPr>
                <a:r>
                  <a:rPr lang="en-US" sz="1176" b="1" kern="0" dirty="0">
                    <a:gradFill>
                      <a:gsLst>
                        <a:gs pos="90300">
                          <a:srgbClr val="505050"/>
                        </a:gs>
                        <a:gs pos="0">
                          <a:srgbClr val="505050"/>
                        </a:gs>
                      </a:gsLst>
                      <a:lin ang="0" scaled="0"/>
                    </a:gradFill>
                    <a:latin typeface="Segoe UI"/>
                  </a:rPr>
                  <a:t>3</a:t>
                </a:r>
                <a:r>
                  <a:rPr lang="en-US" sz="1176" kern="0" dirty="0">
                    <a:gradFill>
                      <a:gsLst>
                        <a:gs pos="90300">
                          <a:srgbClr val="505050"/>
                        </a:gs>
                        <a:gs pos="0">
                          <a:srgbClr val="505050"/>
                        </a:gs>
                      </a:gsLst>
                      <a:lin ang="0" scaled="0"/>
                    </a:gradFill>
                    <a:latin typeface="Segoe UI"/>
                  </a:rPr>
                  <a:t> VMs for</a:t>
                </a:r>
                <a:r>
                  <a:rPr lang="en-US" sz="1176" b="1" kern="0" dirty="0">
                    <a:gradFill>
                      <a:gsLst>
                        <a:gs pos="90300">
                          <a:srgbClr val="505050"/>
                        </a:gs>
                        <a:gs pos="0">
                          <a:srgbClr val="505050"/>
                        </a:gs>
                      </a:gsLst>
                      <a:lin ang="0" scaled="0"/>
                    </a:gradFill>
                    <a:latin typeface="Segoe UI"/>
                  </a:rPr>
                  <a:t> 8 </a:t>
                </a:r>
                <a:r>
                  <a:rPr lang="en-US" sz="1176" kern="0" dirty="0">
                    <a:gradFill>
                      <a:gsLst>
                        <a:gs pos="90300">
                          <a:srgbClr val="505050"/>
                        </a:gs>
                        <a:gs pos="0">
                          <a:srgbClr val="505050"/>
                        </a:gs>
                      </a:gsLst>
                      <a:lin ang="0" scaled="0"/>
                    </a:gradFill>
                    <a:latin typeface="Segoe UI"/>
                  </a:rPr>
                  <a:t>hours a day</a:t>
                </a:r>
              </a:p>
            </p:txBody>
          </p:sp>
          <p:sp>
            <p:nvSpPr>
              <p:cNvPr id="22" name="TextBox 21"/>
              <p:cNvSpPr txBox="1"/>
              <p:nvPr/>
            </p:nvSpPr>
            <p:spPr>
              <a:xfrm>
                <a:off x="2170602" y="1740930"/>
                <a:ext cx="2565337" cy="480131"/>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40</a:t>
                </a:r>
                <a:r>
                  <a:rPr lang="en-US" sz="1176" kern="0" dirty="0">
                    <a:gradFill>
                      <a:gsLst>
                        <a:gs pos="90300">
                          <a:srgbClr val="505050"/>
                        </a:gs>
                        <a:gs pos="0">
                          <a:srgbClr val="505050"/>
                        </a:gs>
                      </a:gsLst>
                      <a:lin ang="0" scaled="0"/>
                    </a:gradFill>
                    <a:latin typeface="Segoe UI"/>
                  </a:rPr>
                  <a:t> VMs for </a:t>
                </a:r>
                <a:r>
                  <a:rPr lang="en-US" sz="1176" b="1" kern="0" dirty="0">
                    <a:gradFill>
                      <a:gsLst>
                        <a:gs pos="90300">
                          <a:srgbClr val="505050"/>
                        </a:gs>
                        <a:gs pos="0">
                          <a:srgbClr val="505050"/>
                        </a:gs>
                      </a:gsLst>
                      <a:lin ang="0" scaled="0"/>
                    </a:gradFill>
                    <a:latin typeface="Segoe UI"/>
                  </a:rPr>
                  <a:t>20</a:t>
                </a:r>
                <a:r>
                  <a:rPr lang="en-US" sz="1176" kern="0" dirty="0">
                    <a:gradFill>
                      <a:gsLst>
                        <a:gs pos="90300">
                          <a:srgbClr val="505050"/>
                        </a:gs>
                        <a:gs pos="0">
                          <a:srgbClr val="505050"/>
                        </a:gs>
                      </a:gsLst>
                      <a:lin ang="0" scaled="0"/>
                    </a:gradFill>
                    <a:latin typeface="Segoe UI"/>
                  </a:rPr>
                  <a:t> hour load test</a:t>
                </a:r>
              </a:p>
            </p:txBody>
          </p:sp>
          <p:sp>
            <p:nvSpPr>
              <p:cNvPr id="23" name="TextBox 22"/>
              <p:cNvSpPr txBox="1"/>
              <p:nvPr/>
            </p:nvSpPr>
            <p:spPr>
              <a:xfrm>
                <a:off x="270177" y="2925362"/>
                <a:ext cx="1645549" cy="664797"/>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25</a:t>
                </a:r>
                <a:r>
                  <a:rPr lang="en-US" sz="1176" kern="0" dirty="0">
                    <a:gradFill>
                      <a:gsLst>
                        <a:gs pos="90300">
                          <a:srgbClr val="505050"/>
                        </a:gs>
                        <a:gs pos="0">
                          <a:srgbClr val="505050"/>
                        </a:gs>
                      </a:gsLst>
                      <a:lin ang="0" scaled="0"/>
                    </a:gradFill>
                    <a:latin typeface="Segoe UI"/>
                  </a:rPr>
                  <a:t> HDInsight nodes for </a:t>
                </a:r>
                <a:r>
                  <a:rPr lang="en-US" sz="1176" b="1" kern="0" dirty="0">
                    <a:gradFill>
                      <a:gsLst>
                        <a:gs pos="90300">
                          <a:srgbClr val="505050"/>
                        </a:gs>
                        <a:gs pos="0">
                          <a:srgbClr val="505050"/>
                        </a:gs>
                      </a:gsLst>
                      <a:lin ang="0" scaled="0"/>
                    </a:gradFill>
                    <a:latin typeface="Segoe UI"/>
                  </a:rPr>
                  <a:t>10</a:t>
                </a:r>
                <a:r>
                  <a:rPr lang="en-US" sz="1176" kern="0" dirty="0">
                    <a:gradFill>
                      <a:gsLst>
                        <a:gs pos="90300">
                          <a:srgbClr val="505050"/>
                        </a:gs>
                        <a:gs pos="0">
                          <a:srgbClr val="505050"/>
                        </a:gs>
                      </a:gsLst>
                      <a:lin ang="0" scaled="0"/>
                    </a:gradFill>
                    <a:latin typeface="Segoe UI"/>
                  </a:rPr>
                  <a:t> hours</a:t>
                </a:r>
              </a:p>
            </p:txBody>
          </p:sp>
          <p:sp>
            <p:nvSpPr>
              <p:cNvPr id="24" name="TextBox 23"/>
              <p:cNvSpPr txBox="1"/>
              <p:nvPr/>
            </p:nvSpPr>
            <p:spPr>
              <a:xfrm>
                <a:off x="2193148" y="3022345"/>
                <a:ext cx="2273974" cy="480131"/>
              </a:xfrm>
              <a:prstGeom prst="rect">
                <a:avLst/>
              </a:prstGeom>
              <a:noFill/>
            </p:spPr>
            <p:txBody>
              <a:bodyPr wrap="square" lIns="179285" tIns="143428" rIns="179285" bIns="143428" rtlCol="0">
                <a:spAutoFit/>
              </a:bodyPr>
              <a:lstStyle/>
              <a:p>
                <a:pPr defTabSz="913853">
                  <a:defRPr/>
                </a:pPr>
                <a:r>
                  <a:rPr lang="en-US" sz="1176" kern="0" dirty="0">
                    <a:gradFill>
                      <a:gsLst>
                        <a:gs pos="90300">
                          <a:srgbClr val="505050"/>
                        </a:gs>
                        <a:gs pos="0">
                          <a:srgbClr val="505050"/>
                        </a:gs>
                      </a:gsLst>
                      <a:lin ang="0" scaled="0"/>
                    </a:gradFill>
                    <a:latin typeface="Segoe UI"/>
                  </a:rPr>
                  <a:t>Up to </a:t>
                </a:r>
                <a:r>
                  <a:rPr lang="en-US" sz="1176" b="1" kern="0" dirty="0">
                    <a:gradFill>
                      <a:gsLst>
                        <a:gs pos="90300">
                          <a:srgbClr val="505050"/>
                        </a:gs>
                        <a:gs pos="0">
                          <a:srgbClr val="505050"/>
                        </a:gs>
                      </a:gsLst>
                      <a:lin ang="0" scaled="0"/>
                    </a:gradFill>
                    <a:latin typeface="Segoe UI"/>
                  </a:rPr>
                  <a:t>50</a:t>
                </a:r>
                <a:r>
                  <a:rPr lang="en-US" sz="1176" kern="0" dirty="0">
                    <a:gradFill>
                      <a:gsLst>
                        <a:gs pos="90300">
                          <a:srgbClr val="505050"/>
                        </a:gs>
                        <a:gs pos="0">
                          <a:srgbClr val="505050"/>
                        </a:gs>
                      </a:gsLst>
                      <a:lin ang="0" scaled="0"/>
                    </a:gradFill>
                    <a:latin typeface="Segoe UI"/>
                  </a:rPr>
                  <a:t> websites </a:t>
                </a:r>
                <a:r>
                  <a:rPr lang="en-US" sz="1176" b="1" kern="0" dirty="0">
                    <a:gradFill>
                      <a:gsLst>
                        <a:gs pos="90300">
                          <a:srgbClr val="505050"/>
                        </a:gs>
                        <a:gs pos="0">
                          <a:srgbClr val="505050"/>
                        </a:gs>
                      </a:gsLst>
                      <a:lin ang="0" scaled="0"/>
                    </a:gradFill>
                    <a:latin typeface="Segoe UI"/>
                  </a:rPr>
                  <a:t>+</a:t>
                </a:r>
                <a:r>
                  <a:rPr lang="en-US" sz="1176" kern="0" dirty="0">
                    <a:gradFill>
                      <a:gsLst>
                        <a:gs pos="90300">
                          <a:srgbClr val="505050"/>
                        </a:gs>
                        <a:gs pos="0">
                          <a:srgbClr val="505050"/>
                        </a:gs>
                      </a:gsLst>
                      <a:lin ang="0" scaled="0"/>
                    </a:gradFill>
                    <a:latin typeface="Segoe UI"/>
                  </a:rPr>
                  <a:t> DB</a:t>
                </a:r>
              </a:p>
            </p:txBody>
          </p:sp>
          <p:pic>
            <p:nvPicPr>
              <p:cNvPr id="25" name="Picture 24"/>
              <p:cNvPicPr>
                <a:picLocks noChangeAspect="1"/>
              </p:cNvPicPr>
              <p:nvPr/>
            </p:nvPicPr>
            <p:blipFill>
              <a:blip r:embed="rId5"/>
              <a:stretch>
                <a:fillRect/>
              </a:stretch>
            </p:blipFill>
            <p:spPr>
              <a:xfrm>
                <a:off x="387834" y="2171670"/>
                <a:ext cx="1446881" cy="829056"/>
              </a:xfrm>
              <a:prstGeom prst="rect">
                <a:avLst/>
              </a:prstGeom>
            </p:spPr>
          </p:pic>
          <p:sp>
            <p:nvSpPr>
              <p:cNvPr id="27" name="Rectangle 26"/>
              <p:cNvSpPr/>
              <p:nvPr/>
            </p:nvSpPr>
            <p:spPr>
              <a:xfrm>
                <a:off x="274638" y="452765"/>
                <a:ext cx="1977552" cy="849463"/>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$25</a:t>
                </a:r>
                <a:r>
                  <a:rPr lang="en-US" sz="1078" dirty="0">
                    <a:gradFill>
                      <a:gsLst>
                        <a:gs pos="90300">
                          <a:srgbClr val="505050"/>
                        </a:gs>
                        <a:gs pos="0">
                          <a:srgbClr val="505050"/>
                        </a:gs>
                      </a:gsLst>
                      <a:lin ang="0" scaled="0"/>
                    </a:gradFill>
                    <a:latin typeface="Segoe UI"/>
                    <a:ea typeface="Segoe UI" pitchFamily="34" charset="0"/>
                    <a:cs typeface="Segoe UI" pitchFamily="34" charset="0"/>
                  </a:rPr>
                  <a:t>/month </a:t>
                </a:r>
              </a:p>
            </p:txBody>
          </p:sp>
          <p:pic>
            <p:nvPicPr>
              <p:cNvPr id="28" name="Picture 27"/>
              <p:cNvPicPr>
                <a:picLocks noChangeAspect="1"/>
              </p:cNvPicPr>
              <p:nvPr/>
            </p:nvPicPr>
            <p:blipFill>
              <a:blip r:embed="rId6"/>
              <a:stretch>
                <a:fillRect/>
              </a:stretch>
            </p:blipFill>
            <p:spPr>
              <a:xfrm>
                <a:off x="2330307" y="967533"/>
                <a:ext cx="1900927" cy="834553"/>
              </a:xfrm>
              <a:prstGeom prst="rect">
                <a:avLst/>
              </a:prstGeom>
            </p:spPr>
          </p:pic>
          <p:sp>
            <p:nvSpPr>
              <p:cNvPr id="29" name="Rectangle 28"/>
              <p:cNvSpPr/>
              <p:nvPr/>
            </p:nvSpPr>
            <p:spPr>
              <a:xfrm>
                <a:off x="274638" y="274794"/>
                <a:ext cx="2109086" cy="489365"/>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1372" dirty="0">
                    <a:solidFill>
                      <a:srgbClr val="FFFFFF">
                        <a:lumMod val="50000"/>
                      </a:srgbClr>
                    </a:solidFill>
                    <a:latin typeface="Segoe UI"/>
                  </a:rPr>
                  <a:t>DEV ESSENTIALS</a:t>
                </a:r>
              </a:p>
            </p:txBody>
          </p:sp>
        </p:gr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720715"/>
              <a:ext cx="882077" cy="2853175"/>
            </a:xfrm>
            <a:prstGeom prst="rect">
              <a:avLst/>
            </a:prstGeom>
          </p:spPr>
        </p:pic>
      </p:grpSp>
      <p:grpSp>
        <p:nvGrpSpPr>
          <p:cNvPr id="6" name="Group 5"/>
          <p:cNvGrpSpPr/>
          <p:nvPr/>
        </p:nvGrpSpPr>
        <p:grpSpPr>
          <a:xfrm>
            <a:off x="277988" y="3640513"/>
            <a:ext cx="4441435" cy="3145657"/>
            <a:chOff x="283561" y="3713016"/>
            <a:chExt cx="4530495" cy="3208734"/>
          </a:xfrm>
        </p:grpSpPr>
        <p:sp>
          <p:nvSpPr>
            <p:cNvPr id="7" name="Rectangle 6"/>
            <p:cNvSpPr/>
            <p:nvPr/>
          </p:nvSpPr>
          <p:spPr bwMode="auto">
            <a:xfrm>
              <a:off x="283561" y="3713016"/>
              <a:ext cx="3038037" cy="148103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372" dirty="0">
                  <a:gradFill>
                    <a:gsLst>
                      <a:gs pos="90300">
                        <a:srgbClr val="505050"/>
                      </a:gs>
                      <a:gs pos="0">
                        <a:srgbClr val="505050"/>
                      </a:gs>
                    </a:gsLst>
                    <a:lin ang="0" scaled="0"/>
                  </a:gradFill>
                  <a:latin typeface="Segoe UI"/>
                  <a:ea typeface="Segoe UI" pitchFamily="34" charset="0"/>
                  <a:cs typeface="Segoe UI" pitchFamily="34" charset="0"/>
                </a:rPr>
                <a:t>PROFESSIONAL/TEST PROFESSIONAL</a:t>
              </a:r>
            </a:p>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$50</a:t>
              </a:r>
              <a:r>
                <a:rPr lang="en-US" sz="1176" dirty="0">
                  <a:gradFill>
                    <a:gsLst>
                      <a:gs pos="90300">
                        <a:srgbClr val="505050"/>
                      </a:gs>
                      <a:gs pos="0">
                        <a:srgbClr val="50505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00B0F0"/>
                    </a:gs>
                    <a:gs pos="0">
                      <a:srgbClr val="00B0F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B0F0"/>
                      </a:gs>
                      <a:gs pos="0">
                        <a:srgbClr val="00B0F0"/>
                      </a:gs>
                    </a:gsLst>
                    <a:lin ang="0" scaled="0"/>
                  </a:gradFill>
                  <a:latin typeface="Segoe UI"/>
                  <a:ea typeface="Segoe UI" pitchFamily="34" charset="0"/>
                  <a:cs typeface="Segoe UI" pitchFamily="34" charset="0"/>
                </a:rPr>
                <a:t>MSDN PLATFORMS</a:t>
              </a:r>
            </a:p>
            <a:p>
              <a:pPr defTabSz="914102" fontAlgn="base">
                <a:lnSpc>
                  <a:spcPct val="90000"/>
                </a:lnSpc>
                <a:spcBef>
                  <a:spcPct val="0"/>
                </a:spcBef>
                <a:spcAft>
                  <a:spcPct val="0"/>
                </a:spcAft>
                <a:defRPr/>
              </a:pPr>
              <a:r>
                <a:rPr lang="en-US" sz="3921" dirty="0">
                  <a:gradFill>
                    <a:gsLst>
                      <a:gs pos="90300">
                        <a:srgbClr val="00B0F0"/>
                      </a:gs>
                      <a:gs pos="0">
                        <a:srgbClr val="00B0F0"/>
                      </a:gs>
                    </a:gsLst>
                    <a:lin ang="0" scaled="0"/>
                  </a:gradFill>
                  <a:latin typeface="Segoe UI"/>
                  <a:ea typeface="Segoe UI" pitchFamily="34" charset="0"/>
                  <a:cs typeface="Segoe UI" pitchFamily="34" charset="0"/>
                </a:rPr>
                <a:t>$100</a:t>
              </a:r>
              <a:r>
                <a:rPr lang="en-US" sz="1176" dirty="0">
                  <a:gradFill>
                    <a:gsLst>
                      <a:gs pos="90300">
                        <a:srgbClr val="00B0F0"/>
                      </a:gs>
                      <a:gs pos="0">
                        <a:srgbClr val="00B0F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505050"/>
                    </a:gs>
                    <a:gs pos="0">
                      <a:srgbClr val="50505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70C0"/>
                      </a:gs>
                      <a:gs pos="0">
                        <a:srgbClr val="0070C0"/>
                      </a:gs>
                    </a:gsLst>
                    <a:lin ang="0" scaled="0"/>
                  </a:gradFill>
                  <a:latin typeface="Segoe UI"/>
                  <a:ea typeface="Segoe UI" pitchFamily="34" charset="0"/>
                  <a:cs typeface="Segoe UI" pitchFamily="34" charset="0"/>
                </a:rPr>
                <a:t>ENTERPRISE</a:t>
              </a:r>
            </a:p>
            <a:p>
              <a:pPr defTabSz="914102" fontAlgn="base">
                <a:lnSpc>
                  <a:spcPct val="90000"/>
                </a:lnSpc>
                <a:spcBef>
                  <a:spcPct val="0"/>
                </a:spcBef>
                <a:spcAft>
                  <a:spcPct val="0"/>
                </a:spcAft>
                <a:defRPr/>
              </a:pPr>
              <a:r>
                <a:rPr lang="en-US" sz="3921" dirty="0">
                  <a:gradFill>
                    <a:gsLst>
                      <a:gs pos="90300">
                        <a:srgbClr val="0070C0"/>
                      </a:gs>
                      <a:gs pos="0">
                        <a:srgbClr val="0070C0"/>
                      </a:gs>
                    </a:gsLst>
                    <a:lin ang="0" scaled="0"/>
                  </a:gradFill>
                  <a:latin typeface="Segoe UI"/>
                  <a:ea typeface="Segoe UI" pitchFamily="34" charset="0"/>
                  <a:cs typeface="Segoe UI" pitchFamily="34" charset="0"/>
                </a:rPr>
                <a:t>$150</a:t>
              </a:r>
              <a:r>
                <a:rPr lang="en-US" sz="1176" dirty="0">
                  <a:gradFill>
                    <a:gsLst>
                      <a:gs pos="90300">
                        <a:srgbClr val="0070C0"/>
                      </a:gs>
                      <a:gs pos="0">
                        <a:srgbClr val="0070C0"/>
                      </a:gs>
                    </a:gsLst>
                    <a:lin ang="0" scaled="0"/>
                  </a:gradFill>
                  <a:latin typeface="Segoe UI"/>
                  <a:ea typeface="Segoe UI" pitchFamily="34" charset="0"/>
                  <a:cs typeface="Segoe UI" pitchFamily="34" charset="0"/>
                </a:rPr>
                <a:t>/month</a:t>
              </a:r>
              <a:endParaRPr lang="en-US" sz="1765" dirty="0">
                <a:gradFill>
                  <a:gsLst>
                    <a:gs pos="90300">
                      <a:srgbClr val="0070C0"/>
                    </a:gs>
                    <a:gs pos="0">
                      <a:srgbClr val="0070C0"/>
                    </a:gs>
                  </a:gsLst>
                  <a:lin ang="0" scaled="0"/>
                </a:gradFill>
                <a:latin typeface="Segoe UI"/>
                <a:ea typeface="Segoe UI" pitchFamily="34" charset="0"/>
                <a:cs typeface="Segoe UI" pitchFamily="34" charset="0"/>
              </a:endParaRPr>
            </a:p>
          </p:txBody>
        </p:sp>
        <p:pic>
          <p:nvPicPr>
            <p:cNvPr id="30" name="Picture 29"/>
            <p:cNvPicPr>
              <a:picLocks noChangeAspect="1"/>
            </p:cNvPicPr>
            <p:nvPr/>
          </p:nvPicPr>
          <p:blipFill rotWithShape="1">
            <a:blip r:embed="rId8"/>
            <a:srcRect l="56583"/>
            <a:stretch/>
          </p:blipFill>
          <p:spPr>
            <a:xfrm>
              <a:off x="2275027" y="3856636"/>
              <a:ext cx="2169583" cy="3065114"/>
            </a:xfrm>
            <a:prstGeom prst="rect">
              <a:avLst/>
            </a:prstGeom>
          </p:spPr>
        </p:pic>
        <p:pic>
          <p:nvPicPr>
            <p:cNvPr id="33" name="Picture 32"/>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3912318"/>
              <a:ext cx="882077" cy="2853175"/>
            </a:xfrm>
            <a:prstGeom prst="rect">
              <a:avLst/>
            </a:prstGeom>
          </p:spPr>
        </p:pic>
      </p:grpSp>
    </p:spTree>
    <p:extLst>
      <p:ext uri="{BB962C8B-B14F-4D97-AF65-F5344CB8AC3E}">
        <p14:creationId xmlns:p14="http://schemas.microsoft.com/office/powerpoint/2010/main" val="59227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par>
                                <p:cTn id="12" presetID="2" presetClass="entr" presetSubtype="8" decel="100000" fill="hold" grpId="0" nodeType="withEffect">
                                  <p:stCondLst>
                                    <p:cond delay="5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0-#ppt_w/2"/>
                                          </p:val>
                                        </p:tav>
                                        <p:tav tm="100000">
                                          <p:val>
                                            <p:strVal val="#ppt_x"/>
                                          </p:val>
                                        </p:tav>
                                      </p:tavLst>
                                    </p:anim>
                                    <p:anim calcmode="lin" valueType="num">
                                      <p:cBhvr additive="base">
                                        <p:cTn id="15" dur="1000" fill="hold"/>
                                        <p:tgtEl>
                                          <p:spTgt spid="2"/>
                                        </p:tgtEl>
                                        <p:attrNameLst>
                                          <p:attrName>ppt_y</p:attrName>
                                        </p:attrNameLst>
                                      </p:cBhvr>
                                      <p:tavLst>
                                        <p:tav tm="0">
                                          <p:val>
                                            <p:strVal val="#ppt_y"/>
                                          </p:val>
                                        </p:tav>
                                        <p:tav tm="100000">
                                          <p:val>
                                            <p:strVal val="#ppt_y"/>
                                          </p:val>
                                        </p:tav>
                                      </p:tavLst>
                                    </p:anim>
                                  </p:childTnLst>
                                </p:cTn>
                              </p:par>
                              <p:par>
                                <p:cTn id="16" presetID="10" presetClass="entr" presetSubtype="0" fill="hold" grpId="1" nodeType="withEffect">
                                  <p:stCondLst>
                                    <p:cond delay="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10" presetClass="entr" presetSubtype="0" fill="hold" nodeType="withEffect">
                                  <p:stCondLst>
                                    <p:cond delay="10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decel="10000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1000" fill="hold"/>
                                        <p:tgtEl>
                                          <p:spTgt spid="26"/>
                                        </p:tgtEl>
                                        <p:attrNameLst>
                                          <p:attrName>ppt_x</p:attrName>
                                        </p:attrNameLst>
                                      </p:cBhvr>
                                      <p:tavLst>
                                        <p:tav tm="0">
                                          <p:val>
                                            <p:strVal val="0-#ppt_w/2"/>
                                          </p:val>
                                        </p:tav>
                                        <p:tav tm="100000">
                                          <p:val>
                                            <p:strVal val="#ppt_x"/>
                                          </p:val>
                                        </p:tav>
                                      </p:tavLst>
                                    </p:anim>
                                    <p:anim calcmode="lin" valueType="num">
                                      <p:cBhvr additive="base">
                                        <p:cTn id="27" dur="1000" fill="hold"/>
                                        <p:tgtEl>
                                          <p:spTgt spid="26"/>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1000"/>
                                        <p:tgtEl>
                                          <p:spTgt spid="26"/>
                                        </p:tgtEl>
                                      </p:cBhvr>
                                    </p:animEffect>
                                  </p:childTnLst>
                                </p:cTn>
                              </p:par>
                              <p:par>
                                <p:cTn id="31" presetID="10" presetClass="entr" presetSubtype="0" fill="hold" nodeType="withEffect">
                                  <p:stCondLst>
                                    <p:cond delay="50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 grpId="0"/>
      <p:bldP spid="2" grpId="1"/>
      <p:bldP spid="5" grpId="0"/>
      <p:bldP spid="5"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Subscriptions</a:t>
            </a:r>
          </a:p>
        </p:txBody>
      </p:sp>
      <p:sp>
        <p:nvSpPr>
          <p:cNvPr id="3" name="Text Placeholder 2"/>
          <p:cNvSpPr>
            <a:spLocks noGrp="1"/>
          </p:cNvSpPr>
          <p:nvPr>
            <p:ph type="body" sz="quarter" idx="10"/>
          </p:nvPr>
        </p:nvSpPr>
        <p:spPr>
          <a:xfrm>
            <a:off x="269239" y="1189177"/>
            <a:ext cx="11653523" cy="3382657"/>
          </a:xfrm>
        </p:spPr>
        <p:txBody>
          <a:bodyPr/>
          <a:lstStyle/>
          <a:p>
            <a:r>
              <a:rPr lang="en-US" dirty="0"/>
              <a:t>Office 365 Developer Site</a:t>
            </a:r>
          </a:p>
          <a:p>
            <a:pPr lvl="1"/>
            <a:r>
              <a:rPr lang="en-US" dirty="0"/>
              <a:t>Join the Office 365 Developer Program - </a:t>
            </a:r>
            <a:r>
              <a:rPr lang="en-US" dirty="0">
                <a:hlinkClick r:id="rId3"/>
              </a:rPr>
              <a:t>http://dev.office.com</a:t>
            </a:r>
            <a:endParaRPr lang="en-US" dirty="0"/>
          </a:p>
          <a:p>
            <a:r>
              <a:rPr lang="en-US" dirty="0"/>
              <a:t>Windows Azure</a:t>
            </a:r>
          </a:p>
          <a:p>
            <a:pPr lvl="1"/>
            <a:r>
              <a:rPr lang="en-US" dirty="0"/>
              <a:t>This is going to be used for authentication to Office 365</a:t>
            </a:r>
          </a:p>
          <a:p>
            <a:pPr lvl="2"/>
            <a:r>
              <a:rPr lang="en-US" dirty="0"/>
              <a:t>Azure trial: </a:t>
            </a:r>
            <a:r>
              <a:rPr lang="en-US" dirty="0">
                <a:hlinkClick r:id="rId4"/>
              </a:rPr>
              <a:t>https://azure.microsoft.com/en-us/pricing/free-trial/</a:t>
            </a:r>
            <a:endParaRPr lang="en-US" dirty="0"/>
          </a:p>
          <a:p>
            <a:r>
              <a:rPr lang="en-US" dirty="0"/>
              <a:t>Visual Studio</a:t>
            </a:r>
          </a:p>
          <a:p>
            <a:pPr lvl="1"/>
            <a:r>
              <a:rPr lang="en-US" dirty="0">
                <a:hlinkClick r:id="rId5"/>
              </a:rPr>
              <a:t>https://www.visualstudio.com/dev-essentials/</a:t>
            </a:r>
            <a:r>
              <a:rPr lang="en-US" dirty="0"/>
              <a:t> </a:t>
            </a:r>
          </a:p>
        </p:txBody>
      </p:sp>
    </p:spTree>
    <p:extLst>
      <p:ext uri="{BB962C8B-B14F-4D97-AF65-F5344CB8AC3E}">
        <p14:creationId xmlns:p14="http://schemas.microsoft.com/office/powerpoint/2010/main" val="353335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Getting Started Now</a:t>
            </a:r>
            <a:endParaRPr lang="en-US" dirty="0"/>
          </a:p>
        </p:txBody>
      </p:sp>
      <p:sp>
        <p:nvSpPr>
          <p:cNvPr id="2" name="Text Placeholder 1"/>
          <p:cNvSpPr>
            <a:spLocks noGrp="1"/>
          </p:cNvSpPr>
          <p:nvPr>
            <p:ph type="body" sz="quarter" idx="10"/>
          </p:nvPr>
        </p:nvSpPr>
        <p:spPr/>
        <p:txBody>
          <a:bodyPr/>
          <a:lstStyle/>
          <a:p>
            <a:r>
              <a:rPr lang="en-US"/>
              <a:t>Developer portals</a:t>
            </a:r>
          </a:p>
          <a:p>
            <a:pPr lvl="1"/>
            <a:r>
              <a:rPr lang="en-US">
                <a:hlinkClick r:id="rId2"/>
              </a:rPr>
              <a:t>dev.onedrive.com</a:t>
            </a:r>
            <a:endParaRPr lang="en-US"/>
          </a:p>
          <a:p>
            <a:pPr lvl="1"/>
            <a:r>
              <a:rPr lang="en-US">
                <a:hlinkClick r:id="rId3"/>
              </a:rPr>
              <a:t>dev.office.com</a:t>
            </a:r>
            <a:endParaRPr lang="en-US"/>
          </a:p>
          <a:p>
            <a:pPr lvl="1"/>
            <a:r>
              <a:rPr lang="en-US">
                <a:hlinkClick r:id="rId4"/>
              </a:rPr>
              <a:t>OneDrive on GitHub</a:t>
            </a:r>
            <a:endParaRPr lang="en-US"/>
          </a:p>
          <a:p>
            <a:r>
              <a:rPr lang="en-US"/>
              <a:t>Samples and demos are available today</a:t>
            </a:r>
          </a:p>
          <a:p>
            <a:pPr lvl="1"/>
            <a:r>
              <a:rPr lang="en-US"/>
              <a:t>All the demos from this session are available on GitHub right now.</a:t>
            </a:r>
          </a:p>
          <a:p>
            <a:r>
              <a:rPr lang="en-US"/>
              <a:t>Use the SDKs</a:t>
            </a:r>
          </a:p>
          <a:p>
            <a:pPr lvl="1"/>
            <a:r>
              <a:rPr lang="en-US"/>
              <a:t>Graph SDKs are coming soon. </a:t>
            </a:r>
          </a:p>
          <a:p>
            <a:pPr lvl="1"/>
            <a:r>
              <a:rPr lang="en-US"/>
              <a:t>OneDrive SDK is available for .NET, iOS, Android, and Python.</a:t>
            </a:r>
          </a:p>
          <a:p>
            <a:pPr lvl="1"/>
            <a:r>
              <a:rPr lang="en-US"/>
              <a:t>These provide authentication, service discovery, and easy-of-use for the REST API on these platforms.</a:t>
            </a:r>
            <a:endParaRPr lang="en-US" dirty="0"/>
          </a:p>
        </p:txBody>
      </p:sp>
    </p:spTree>
    <p:extLst>
      <p:ext uri="{BB962C8B-B14F-4D97-AF65-F5344CB8AC3E}">
        <p14:creationId xmlns:p14="http://schemas.microsoft.com/office/powerpoint/2010/main" val="216431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243378" y="1045531"/>
            <a:ext cx="3533221" cy="327291"/>
          </a:xfrm>
          <a:prstGeom prst="rect">
            <a:avLst/>
          </a:prstGeom>
        </p:spPr>
        <p:txBody>
          <a:bodyPr/>
          <a:lstStyle>
            <a:lvl1pPr marL="116575" marR="0" indent="0" algn="l" defTabSz="932559" rtl="0" eaLnBrk="1" fontAlgn="auto" latinLnBrk="0" hangingPunct="1">
              <a:lnSpc>
                <a:spcPct val="90000"/>
              </a:lnSpc>
              <a:spcBef>
                <a:spcPct val="20000"/>
              </a:spcBef>
              <a:spcAft>
                <a:spcPts val="0"/>
              </a:spcAft>
              <a:buClrTx/>
              <a:buSzPct val="80000"/>
              <a:buFontTx/>
              <a:buNone/>
              <a:tabLst/>
              <a:defRPr sz="2448" kern="1200" spc="-71" baseline="0">
                <a:solidFill>
                  <a:srgbClr val="505050"/>
                </a:solidFill>
                <a:latin typeface="+mn-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rgbClr val="505050"/>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040" kern="1200" spc="0" baseline="0">
                <a:solidFill>
                  <a:srgbClr val="505050"/>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solidFill>
                  <a:srgbClr val="505050"/>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1836" kern="1200" spc="0" baseline="0">
                <a:solidFill>
                  <a:srgbClr val="505050"/>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116553" defTabSz="932380">
              <a:defRPr/>
            </a:pPr>
            <a:r>
              <a:rPr lang="en-US" sz="2040" spc="0" dirty="0">
                <a:solidFill>
                  <a:srgbClr val="FFFFFF"/>
                </a:solidFill>
                <a:latin typeface="Segoe UI Semibold" panose="020B0702040204020203" pitchFamily="34" charset="0"/>
              </a:rPr>
              <a:t>Engage</a:t>
            </a:r>
          </a:p>
        </p:txBody>
      </p:sp>
      <p:sp>
        <p:nvSpPr>
          <p:cNvPr id="10" name="Title 2"/>
          <p:cNvSpPr txBox="1">
            <a:spLocks/>
          </p:cNvSpPr>
          <p:nvPr/>
        </p:nvSpPr>
        <p:spPr>
          <a:xfrm>
            <a:off x="275465" y="295719"/>
            <a:ext cx="11887877" cy="91744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endParaRPr lang="en-US" sz="4704" dirty="0">
              <a:solidFill>
                <a:schemeClr val="bg2"/>
              </a:solidFill>
            </a:endParaRPr>
          </a:p>
        </p:txBody>
      </p:sp>
      <p:sp>
        <p:nvSpPr>
          <p:cNvPr id="7" name="Title 6"/>
          <p:cNvSpPr>
            <a:spLocks noGrp="1"/>
          </p:cNvSpPr>
          <p:nvPr>
            <p:ph type="title"/>
          </p:nvPr>
        </p:nvSpPr>
        <p:spPr/>
        <p:txBody>
          <a:bodyPr/>
          <a:lstStyle/>
          <a:p>
            <a:r>
              <a:rPr lang="en-US"/>
              <a:t>Office Platform</a:t>
            </a:r>
            <a:endParaRPr lang="en-US" dirty="0"/>
          </a:p>
        </p:txBody>
      </p:sp>
      <p:sp>
        <p:nvSpPr>
          <p:cNvPr id="12" name="Text Placeholder 11"/>
          <p:cNvSpPr>
            <a:spLocks noGrp="1"/>
          </p:cNvSpPr>
          <p:nvPr>
            <p:ph type="body" sz="quarter" idx="10"/>
          </p:nvPr>
        </p:nvSpPr>
        <p:spPr>
          <a:xfrm>
            <a:off x="269239" y="1189177"/>
            <a:ext cx="11653523" cy="5325923"/>
          </a:xfrm>
        </p:spPr>
        <p:txBody>
          <a:bodyPr>
            <a:normAutofit fontScale="92500" lnSpcReduction="10000"/>
          </a:bodyPr>
          <a:lstStyle/>
          <a:p>
            <a:pPr defTabSz="896386">
              <a:spcAft>
                <a:spcPts val="600"/>
              </a:spcAft>
              <a:defRPr/>
            </a:pPr>
            <a:endParaRPr lang="en-US" sz="4000" kern="0" dirty="0">
              <a:solidFill>
                <a:sysClr val="windowText" lastClr="000000"/>
              </a:solidFill>
            </a:endParaRPr>
          </a:p>
          <a:p>
            <a:pPr defTabSz="896386">
              <a:spcAft>
                <a:spcPts val="600"/>
              </a:spcAft>
              <a:defRPr/>
            </a:pPr>
            <a:r>
              <a:rPr lang="en-US" sz="4000" kern="0" dirty="0">
                <a:solidFill>
                  <a:sysClr val="windowText" lastClr="000000"/>
                </a:solidFill>
              </a:rPr>
              <a:t>Follow us on Twitter - </a:t>
            </a:r>
            <a:r>
              <a:rPr lang="en-US" sz="4000" kern="0" dirty="0">
                <a:solidFill>
                  <a:sysClr val="windowText" lastClr="000000"/>
                </a:solidFill>
                <a:hlinkClick r:id="rId3"/>
              </a:rPr>
              <a:t>@</a:t>
            </a:r>
            <a:r>
              <a:rPr lang="en-US" sz="4000" kern="0" dirty="0" err="1">
                <a:solidFill>
                  <a:sysClr val="windowText" lastClr="000000"/>
                </a:solidFill>
                <a:hlinkClick r:id="rId3"/>
              </a:rPr>
              <a:t>OfficeDev</a:t>
            </a:r>
            <a:r>
              <a:rPr lang="en-US" sz="4000" kern="0" dirty="0">
                <a:solidFill>
                  <a:sysClr val="windowText" lastClr="000000"/>
                </a:solidFill>
              </a:rPr>
              <a:t> </a:t>
            </a:r>
          </a:p>
          <a:p>
            <a:pPr defTabSz="896386">
              <a:spcAft>
                <a:spcPts val="600"/>
              </a:spcAft>
              <a:defRPr/>
            </a:pPr>
            <a:endParaRPr lang="en-US" sz="4000" kern="0" dirty="0">
              <a:solidFill>
                <a:sysClr val="windowText" lastClr="000000"/>
              </a:solidFill>
            </a:endParaRPr>
          </a:p>
          <a:p>
            <a:pPr defTabSz="896386">
              <a:spcAft>
                <a:spcPts val="600"/>
              </a:spcAft>
              <a:defRPr/>
            </a:pPr>
            <a:r>
              <a:rPr lang="en-US" sz="4000" kern="0" dirty="0">
                <a:solidFill>
                  <a:sysClr val="windowText" lastClr="000000"/>
                </a:solidFill>
              </a:rPr>
              <a:t>Provide feedback at User Voice - </a:t>
            </a:r>
            <a:r>
              <a:rPr lang="en-US" sz="4000" kern="0" dirty="0">
                <a:solidFill>
                  <a:sysClr val="windowText" lastClr="000000"/>
                </a:solidFill>
                <a:hlinkClick r:id="rId4"/>
              </a:rPr>
              <a:t>https://officespdev.uservoice.com</a:t>
            </a:r>
            <a:endParaRPr lang="en-US" sz="4000" kern="0" dirty="0">
              <a:solidFill>
                <a:sysClr val="windowText" lastClr="000000"/>
              </a:solidFill>
            </a:endParaRPr>
          </a:p>
          <a:p>
            <a:pPr defTabSz="896386">
              <a:spcAft>
                <a:spcPts val="600"/>
              </a:spcAft>
              <a:defRPr/>
            </a:pPr>
            <a:endParaRPr lang="en-US" sz="4000" kern="0" dirty="0">
              <a:solidFill>
                <a:sysClr val="windowText" lastClr="000000"/>
              </a:solidFill>
            </a:endParaRPr>
          </a:p>
          <a:p>
            <a:pPr defTabSz="896386">
              <a:spcAft>
                <a:spcPts val="600"/>
              </a:spcAft>
              <a:defRPr/>
            </a:pPr>
            <a:r>
              <a:rPr lang="en-US" sz="4000" kern="0" dirty="0">
                <a:solidFill>
                  <a:sysClr val="windowText" lastClr="000000"/>
                </a:solidFill>
              </a:rPr>
              <a:t>Interact on Stack Overflow  - office-js, </a:t>
            </a:r>
            <a:r>
              <a:rPr lang="en-US" sz="4000" kern="0" dirty="0" err="1">
                <a:solidFill>
                  <a:sysClr val="windowText" lastClr="000000"/>
                </a:solidFill>
              </a:rPr>
              <a:t>microsoftgraph</a:t>
            </a:r>
            <a:r>
              <a:rPr lang="en-US" sz="4000" kern="0" dirty="0">
                <a:solidFill>
                  <a:sysClr val="windowText" lastClr="000000"/>
                </a:solidFill>
              </a:rPr>
              <a:t>, office365api, office365connectors, excel-</a:t>
            </a:r>
            <a:r>
              <a:rPr lang="en-US" sz="4000" kern="0" dirty="0" err="1">
                <a:solidFill>
                  <a:sysClr val="windowText" lastClr="000000"/>
                </a:solidFill>
              </a:rPr>
              <a:t>addins</a:t>
            </a:r>
            <a:r>
              <a:rPr lang="en-US" sz="4000" kern="0" dirty="0">
                <a:solidFill>
                  <a:sysClr val="windowText" lastClr="000000"/>
                </a:solidFill>
              </a:rPr>
              <a:t>, outlook-web-</a:t>
            </a:r>
            <a:r>
              <a:rPr lang="en-US" sz="4000" kern="0" dirty="0" err="1">
                <a:solidFill>
                  <a:sysClr val="windowText" lastClr="000000"/>
                </a:solidFill>
              </a:rPr>
              <a:t>addins</a:t>
            </a:r>
            <a:r>
              <a:rPr lang="en-US" sz="4000" kern="0" dirty="0">
                <a:solidFill>
                  <a:sysClr val="windowText" lastClr="000000"/>
                </a:solidFill>
              </a:rPr>
              <a:t>, </a:t>
            </a:r>
            <a:r>
              <a:rPr lang="en-US" sz="4000" kern="0" dirty="0" err="1">
                <a:solidFill>
                  <a:sysClr val="windowText" lastClr="000000"/>
                </a:solidFill>
              </a:rPr>
              <a:t>sharepoint-api</a:t>
            </a:r>
            <a:endParaRPr lang="en-US" sz="4000" kern="0" dirty="0">
              <a:solidFill>
                <a:sysClr val="windowText" lastClr="000000"/>
              </a:solidFill>
            </a:endParaRPr>
          </a:p>
          <a:p>
            <a:endParaRPr lang="en-US" dirty="0"/>
          </a:p>
        </p:txBody>
      </p:sp>
    </p:spTree>
    <p:extLst>
      <p:ext uri="{BB962C8B-B14F-4D97-AF65-F5344CB8AC3E}">
        <p14:creationId xmlns:p14="http://schemas.microsoft.com/office/powerpoint/2010/main" val="226405750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378548" cy="1080745"/>
          </a:xfrm>
        </p:spPr>
        <p:txBody>
          <a:bodyPr/>
          <a:lstStyle/>
          <a:p>
            <a:r>
              <a:rPr lang="en-US" dirty="0"/>
              <a:t>Questions?</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307866275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756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sp>
        <p:nvSpPr>
          <p:cNvPr id="12" name="Title 1"/>
          <p:cNvSpPr>
            <a:spLocks noGrp="1"/>
          </p:cNvSpPr>
          <p:nvPr>
            <p:ph type="title"/>
          </p:nvPr>
        </p:nvSpPr>
        <p:spPr>
          <a:xfrm>
            <a:off x="271585" y="291219"/>
            <a:ext cx="11651152" cy="899176"/>
          </a:xfrm>
        </p:spPr>
        <p:txBody>
          <a:bodyPr/>
          <a:lstStyle/>
          <a:p>
            <a:pPr algn="ctr"/>
            <a:r>
              <a:rPr lang="en-US" dirty="0"/>
              <a:t>Dev Box in the Cloud</a:t>
            </a:r>
          </a:p>
        </p:txBody>
      </p:sp>
      <p:grpSp>
        <p:nvGrpSpPr>
          <p:cNvPr id="14" name="Group 13"/>
          <p:cNvGrpSpPr/>
          <p:nvPr/>
        </p:nvGrpSpPr>
        <p:grpSpPr>
          <a:xfrm>
            <a:off x="1766299" y="1190396"/>
            <a:ext cx="4764845" cy="4827334"/>
            <a:chOff x="1799938" y="1212849"/>
            <a:chExt cx="4862346" cy="4926114"/>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938" y="1212849"/>
              <a:ext cx="4862346" cy="4926114"/>
            </a:xfrm>
            <a:prstGeom prst="rect">
              <a:avLst/>
            </a:prstGeom>
          </p:spPr>
        </p:pic>
        <p:grpSp>
          <p:nvGrpSpPr>
            <p:cNvPr id="17" name="Group 16"/>
            <p:cNvGrpSpPr/>
            <p:nvPr/>
          </p:nvGrpSpPr>
          <p:grpSpPr>
            <a:xfrm>
              <a:off x="3475037" y="3149252"/>
              <a:ext cx="1304427" cy="1304427"/>
              <a:chOff x="4902616" y="2628427"/>
              <a:chExt cx="1278966" cy="1278966"/>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616" y="2628427"/>
                <a:ext cx="1057290" cy="1057290"/>
              </a:xfrm>
              <a:prstGeom prst="rect">
                <a:avLst/>
              </a:prstGeom>
              <a:ln>
                <a:solidFill>
                  <a:srgbClr val="DEF0F7"/>
                </a:solidFill>
              </a:ln>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454" y="2739265"/>
                <a:ext cx="1057290" cy="1057290"/>
              </a:xfrm>
              <a:prstGeom prst="rect">
                <a:avLst/>
              </a:prstGeom>
              <a:ln>
                <a:solidFill>
                  <a:srgbClr val="DEF0F7"/>
                </a:solidFill>
              </a:ln>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292" y="2850103"/>
                <a:ext cx="1057290" cy="1057290"/>
              </a:xfrm>
              <a:prstGeom prst="rect">
                <a:avLst/>
              </a:prstGeom>
              <a:ln>
                <a:solidFill>
                  <a:srgbClr val="DEF0F7"/>
                </a:solidFill>
              </a:ln>
            </p:spPr>
          </p:pic>
        </p:grpSp>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l="23824" t="14565" r="24559" b="7365"/>
            <a:stretch/>
          </p:blipFill>
          <p:spPr>
            <a:xfrm>
              <a:off x="3368064" y="1779677"/>
              <a:ext cx="1518373" cy="1196220"/>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25058" t="3097" r="23068" b="7267"/>
            <a:stretch/>
          </p:blipFill>
          <p:spPr>
            <a:xfrm>
              <a:off x="3387059" y="4668821"/>
              <a:ext cx="1480381" cy="1255000"/>
            </a:xfrm>
            <a:prstGeom prst="rect">
              <a:avLst/>
            </a:prstGeom>
          </p:spPr>
        </p:pic>
      </p:grpSp>
      <p:pic>
        <p:nvPicPr>
          <p:cNvPr id="25" name="Picture 24"/>
          <p:cNvPicPr>
            <a:picLocks noChangeAspect="1"/>
          </p:cNvPicPr>
          <p:nvPr/>
        </p:nvPicPr>
        <p:blipFill>
          <a:blip r:embed="rId6"/>
          <a:stretch>
            <a:fillRect/>
          </a:stretch>
        </p:blipFill>
        <p:spPr>
          <a:xfrm>
            <a:off x="8335582" y="4159616"/>
            <a:ext cx="3288902" cy="2183211"/>
          </a:xfrm>
          <a:prstGeom prst="rect">
            <a:avLst/>
          </a:prstGeom>
        </p:spPr>
      </p:pic>
      <p:sp>
        <p:nvSpPr>
          <p:cNvPr id="26" name="Rectangle 25"/>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pic>
        <p:nvPicPr>
          <p:cNvPr id="27" name="Picture 26"/>
          <p:cNvPicPr>
            <a:picLocks noChangeAspect="1"/>
          </p:cNvPicPr>
          <p:nvPr/>
        </p:nvPicPr>
        <p:blipFill rotWithShape="1">
          <a:blip r:embed="rId7" cstate="print">
            <a:extLst>
              <a:ext uri="{28A0092B-C50C-407E-A947-70E740481C1C}">
                <a14:useLocalDpi xmlns:a14="http://schemas.microsoft.com/office/drawing/2010/main" val="0"/>
              </a:ext>
            </a:extLst>
          </a:blip>
          <a:srcRect l="23989" t="-562" r="23659" b="562"/>
          <a:stretch/>
        </p:blipFill>
        <p:spPr>
          <a:xfrm>
            <a:off x="2393710" y="1801567"/>
            <a:ext cx="3525903" cy="3304295"/>
          </a:xfrm>
          <a:prstGeom prst="rect">
            <a:avLst/>
          </a:prstGeom>
        </p:spPr>
      </p:pic>
      <p:cxnSp>
        <p:nvCxnSpPr>
          <p:cNvPr id="28" name="Straight Arrow Connector 27"/>
          <p:cNvCxnSpPr/>
          <p:nvPr/>
        </p:nvCxnSpPr>
        <p:spPr>
          <a:xfrm>
            <a:off x="6118140" y="4145560"/>
            <a:ext cx="2217443" cy="880468"/>
          </a:xfrm>
          <a:prstGeom prst="straightConnector1">
            <a:avLst/>
          </a:prstGeom>
          <a:ln w="101600">
            <a:solidFill>
              <a:srgbClr val="BED5E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a:stretch>
            <a:fillRect/>
          </a:stretch>
        </p:blipFill>
        <p:spPr>
          <a:xfrm>
            <a:off x="5666277" y="5026027"/>
            <a:ext cx="948549" cy="1653664"/>
          </a:xfrm>
          <a:prstGeom prst="rect">
            <a:avLst/>
          </a:prstGeom>
        </p:spPr>
      </p:pic>
    </p:spTree>
    <p:extLst>
      <p:ext uri="{BB962C8B-B14F-4D97-AF65-F5344CB8AC3E}">
        <p14:creationId xmlns:p14="http://schemas.microsoft.com/office/powerpoint/2010/main" val="788608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23" presetClass="entr" presetSubtype="16" fill="hold" nodeType="withEffect">
                                  <p:stCondLst>
                                    <p:cond delay="0"/>
                                  </p:stCondLst>
                                  <p:childTnLst>
                                    <p:set>
                                      <p:cBhvr>
                                        <p:cTn id="8" dur="1" fill="hold">
                                          <p:stCondLst>
                                            <p:cond delay="0"/>
                                          </p:stCondLst>
                                        </p:cTn>
                                        <p:tgtEl>
                                          <p:spTgt spid="27"/>
                                        </p:tgtEl>
                                        <p:attrNameLst>
                                          <p:attrName>style.visibility</p:attrName>
                                        </p:attrNameLst>
                                      </p:cBhvr>
                                      <p:to>
                                        <p:strVal val="visible"/>
                                      </p:to>
                                    </p:set>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fltVal val="0"/>
                                          </p:val>
                                        </p:tav>
                                        <p:tav tm="100000">
                                          <p:val>
                                            <p:strVal val="#ppt_h"/>
                                          </p:val>
                                        </p:tav>
                                      </p:tavLst>
                                    </p:anim>
                                  </p:childTnLst>
                                </p:cTn>
                              </p:par>
                              <p:par>
                                <p:cTn id="11" presetID="16" presetClass="entr" presetSubtype="37"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arn(outVertical)">
                                      <p:cBhvr>
                                        <p:cTn id="13" dur="500"/>
                                        <p:tgtEl>
                                          <p:spTgt spid="28"/>
                                        </p:tgtEl>
                                      </p:cBhvr>
                                    </p:animEffect>
                                  </p:childTnLst>
                                </p:cTn>
                              </p:par>
                              <p:par>
                                <p:cTn id="14" presetID="10" presetClass="exit" presetSubtype="0" fill="hold" nodeType="with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par>
                          <p:cTn id="17" fill="hold">
                            <p:stCondLst>
                              <p:cond delay="500"/>
                            </p:stCondLst>
                            <p:childTnLst>
                              <p:par>
                                <p:cTn id="18" presetID="1" presetClass="exit"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2454" y="4154585"/>
            <a:ext cx="12187096" cy="270458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834" fontAlgn="base">
              <a:spcBef>
                <a:spcPct val="0"/>
              </a:spcBef>
              <a:spcAft>
                <a:spcPct val="0"/>
              </a:spcAft>
            </a:pPr>
            <a:endParaRPr lang="en-US" sz="1999" kern="0" dirty="0">
              <a:gradFill>
                <a:gsLst>
                  <a:gs pos="0">
                    <a:srgbClr val="FFFFFF"/>
                  </a:gs>
                  <a:gs pos="100000">
                    <a:srgbClr val="FFFFFF"/>
                  </a:gs>
                </a:gsLst>
                <a:lin ang="5400000" scaled="0"/>
              </a:gradFill>
              <a:latin typeface="Segoe UI"/>
            </a:endParaRPr>
          </a:p>
        </p:txBody>
      </p:sp>
      <p:sp>
        <p:nvSpPr>
          <p:cNvPr id="5" name="Rectangle 4"/>
          <p:cNvSpPr/>
          <p:nvPr/>
        </p:nvSpPr>
        <p:spPr>
          <a:xfrm>
            <a:off x="320412" y="1926229"/>
            <a:ext cx="9369823" cy="778307"/>
          </a:xfrm>
          <a:prstGeom prst="rect">
            <a:avLst/>
          </a:prstGeom>
        </p:spPr>
        <p:txBody>
          <a:bodyPr wrap="square">
            <a:spAutoFit/>
          </a:bodyPr>
          <a:lstStyle/>
          <a:p>
            <a:pPr defTabSz="913055" fontAlgn="base">
              <a:lnSpc>
                <a:spcPct val="90000"/>
              </a:lnSpc>
              <a:spcBef>
                <a:spcPct val="0"/>
              </a:spcBef>
              <a:spcAft>
                <a:spcPts val="600"/>
              </a:spcAft>
            </a:pPr>
            <a:r>
              <a:rPr lang="en-US" sz="2156" kern="0" dirty="0">
                <a:latin typeface="Segoe UI" charset="0"/>
                <a:ea typeface="ＭＳ Ｐゴシック" charset="0"/>
              </a:rPr>
              <a:t>Fast, easy, and lean dev-test environments in Azure.</a:t>
            </a:r>
          </a:p>
          <a:p>
            <a:pPr defTabSz="913055" fontAlgn="base">
              <a:lnSpc>
                <a:spcPct val="90000"/>
              </a:lnSpc>
              <a:spcBef>
                <a:spcPct val="0"/>
              </a:spcBef>
              <a:spcAft>
                <a:spcPts val="600"/>
              </a:spcAft>
            </a:pPr>
            <a:r>
              <a:rPr lang="en-US" sz="2156" kern="0" dirty="0">
                <a:latin typeface="Segoe UI" charset="0"/>
                <a:ea typeface="ＭＳ Ｐゴシック" charset="0"/>
              </a:rPr>
              <a:t>Specifically for your team.</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20222"/>
          <a:stretch/>
        </p:blipFill>
        <p:spPr>
          <a:xfrm>
            <a:off x="3444120" y="3046917"/>
            <a:ext cx="8031342" cy="3426926"/>
          </a:xfrm>
          <a:prstGeom prst="rect">
            <a:avLst/>
          </a:prstGeom>
        </p:spPr>
      </p:pic>
      <p:sp>
        <p:nvSpPr>
          <p:cNvPr id="2" name="Title 1"/>
          <p:cNvSpPr>
            <a:spLocks noGrp="1"/>
          </p:cNvSpPr>
          <p:nvPr>
            <p:ph type="title"/>
          </p:nvPr>
        </p:nvSpPr>
        <p:spPr/>
        <p:txBody>
          <a:bodyPr/>
          <a:lstStyle/>
          <a:p>
            <a:r>
              <a:rPr lang="en-US" dirty="0"/>
              <a:t>Azure </a:t>
            </a:r>
            <a:r>
              <a:rPr lang="en-US" dirty="0" err="1"/>
              <a:t>DevTest</a:t>
            </a:r>
            <a:r>
              <a:rPr lang="en-US" dirty="0"/>
              <a:t> Labs </a:t>
            </a:r>
            <a:br>
              <a:rPr lang="en-US" dirty="0"/>
            </a:br>
            <a:endParaRPr lang="en-US" dirty="0"/>
          </a:p>
        </p:txBody>
      </p:sp>
      <p:sp>
        <p:nvSpPr>
          <p:cNvPr id="6" name="Rectangle 5"/>
          <p:cNvSpPr/>
          <p:nvPr/>
        </p:nvSpPr>
        <p:spPr>
          <a:xfrm>
            <a:off x="3491779" y="2301895"/>
            <a:ext cx="1724907" cy="397296"/>
          </a:xfrm>
          <a:prstGeom prst="rect">
            <a:avLst/>
          </a:prstGeom>
        </p:spPr>
        <p:txBody>
          <a:bodyPr wrap="none">
            <a:spAutoFit/>
          </a:bodyPr>
          <a:lstStyle/>
          <a:p>
            <a:pPr defTabSz="913055" fontAlgn="base">
              <a:lnSpc>
                <a:spcPct val="90000"/>
              </a:lnSpc>
              <a:spcBef>
                <a:spcPct val="0"/>
              </a:spcBef>
              <a:spcAft>
                <a:spcPts val="600"/>
              </a:spcAft>
            </a:pPr>
            <a:r>
              <a:rPr lang="en-US" sz="2159" kern="0" dirty="0">
                <a:latin typeface="Segoe UI" charset="0"/>
                <a:ea typeface="ＭＳ Ｐゴシック" charset="0"/>
              </a:rPr>
              <a:t>On demand.</a:t>
            </a:r>
          </a:p>
        </p:txBody>
      </p:sp>
      <p:sp>
        <p:nvSpPr>
          <p:cNvPr id="7" name="Rectangle 6"/>
          <p:cNvSpPr/>
          <p:nvPr/>
        </p:nvSpPr>
        <p:spPr>
          <a:xfrm>
            <a:off x="2133809" y="1010256"/>
            <a:ext cx="184705" cy="487693"/>
          </a:xfrm>
          <a:prstGeom prst="rect">
            <a:avLst/>
          </a:prstGeom>
        </p:spPr>
        <p:txBody>
          <a:bodyPr wrap="none">
            <a:spAutoFit/>
          </a:bodyPr>
          <a:lstStyle/>
          <a:p>
            <a:pPr algn="ctr" defTabSz="913652" fontAlgn="base">
              <a:lnSpc>
                <a:spcPct val="90000"/>
              </a:lnSpc>
              <a:spcBef>
                <a:spcPct val="0"/>
              </a:spcBef>
              <a:spcAft>
                <a:spcPct val="0"/>
              </a:spcAft>
            </a:pPr>
            <a:endParaRPr lang="en-US" sz="2799" b="1" kern="0" dirty="0">
              <a:latin typeface="Segoe UI Light"/>
              <a:ea typeface="Segoe UI" pitchFamily="34" charset="0"/>
              <a:cs typeface="Segoe UI" pitchFamily="34" charset="0"/>
            </a:endParaRPr>
          </a:p>
        </p:txBody>
      </p:sp>
      <p:sp>
        <p:nvSpPr>
          <p:cNvPr id="13" name="Rectangle 12"/>
          <p:cNvSpPr/>
          <p:nvPr/>
        </p:nvSpPr>
        <p:spPr>
          <a:xfrm>
            <a:off x="595651" y="1254102"/>
            <a:ext cx="2526653" cy="341632"/>
          </a:xfrm>
          <a:prstGeom prst="rect">
            <a:avLst/>
          </a:prstGeom>
        </p:spPr>
        <p:txBody>
          <a:bodyPr wrap="none">
            <a:spAutoFit/>
          </a:bodyPr>
          <a:lstStyle/>
          <a:p>
            <a:pPr algn="ctr" defTabSz="913652" fontAlgn="base">
              <a:lnSpc>
                <a:spcPct val="90000"/>
              </a:lnSpc>
              <a:spcBef>
                <a:spcPct val="0"/>
              </a:spcBef>
              <a:spcAft>
                <a:spcPct val="0"/>
              </a:spcAft>
            </a:pPr>
            <a:r>
              <a:rPr lang="en-US" kern="0" dirty="0"/>
              <a:t>Try at http://aka.ms/dtl</a:t>
            </a:r>
            <a:endParaRPr lang="en-US" b="1" kern="0" dirty="0">
              <a:latin typeface="Segoe UI Light"/>
              <a:ea typeface="Segoe UI" pitchFamily="34" charset="0"/>
              <a:cs typeface="Segoe UI" pitchFamily="34" charset="0"/>
            </a:endParaRPr>
          </a:p>
        </p:txBody>
      </p:sp>
    </p:spTree>
    <p:extLst>
      <p:ext uri="{BB962C8B-B14F-4D97-AF65-F5344CB8AC3E}">
        <p14:creationId xmlns:p14="http://schemas.microsoft.com/office/powerpoint/2010/main" val="3432773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Tools</a:t>
            </a:r>
          </a:p>
        </p:txBody>
      </p:sp>
    </p:spTree>
    <p:extLst>
      <p:ext uri="{BB962C8B-B14F-4D97-AF65-F5344CB8AC3E}">
        <p14:creationId xmlns:p14="http://schemas.microsoft.com/office/powerpoint/2010/main" val="14548773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and SDKs</a:t>
            </a:r>
          </a:p>
        </p:txBody>
      </p:sp>
      <p:pic>
        <p:nvPicPr>
          <p:cNvPr id="5" name="Picture 4"/>
          <p:cNvPicPr>
            <a:picLocks noChangeAspect="1"/>
          </p:cNvPicPr>
          <p:nvPr/>
        </p:nvPicPr>
        <p:blipFill rotWithShape="1">
          <a:blip r:embed="rId3"/>
          <a:srcRect l="21818" t="9906" r="24016" b="39666"/>
          <a:stretch/>
        </p:blipFill>
        <p:spPr>
          <a:xfrm>
            <a:off x="778385" y="1123849"/>
            <a:ext cx="9965306" cy="5025339"/>
          </a:xfrm>
          <a:prstGeom prst="rect">
            <a:avLst/>
          </a:prstGeom>
          <a:effectLst>
            <a:outerShdw blurRad="381000" sx="101000" sy="101000" algn="ctr" rotWithShape="0">
              <a:prstClr val="black">
                <a:alpha val="21000"/>
              </a:prstClr>
            </a:outerShdw>
          </a:effectLst>
        </p:spPr>
      </p:pic>
      <p:sp>
        <p:nvSpPr>
          <p:cNvPr id="6" name="Rectangle 5"/>
          <p:cNvSpPr/>
          <p:nvPr/>
        </p:nvSpPr>
        <p:spPr>
          <a:xfrm>
            <a:off x="0" y="6396335"/>
            <a:ext cx="12192000" cy="461665"/>
          </a:xfrm>
          <a:prstGeom prst="rect">
            <a:avLst/>
          </a:prstGeom>
          <a:solidFill>
            <a:schemeClr val="accent2"/>
          </a:solidFill>
        </p:spPr>
        <p:txBody>
          <a:bodyPr wrap="square">
            <a:spAutoFit/>
          </a:bodyPr>
          <a:lstStyle/>
          <a:p>
            <a:r>
              <a:rPr lang="en-US" sz="2400" dirty="0">
                <a:solidFill>
                  <a:schemeClr val="bg1"/>
                </a:solidFill>
              </a:rPr>
              <a:t>azure.microsoft.com/downloads/</a:t>
            </a:r>
          </a:p>
        </p:txBody>
      </p:sp>
    </p:spTree>
    <p:extLst>
      <p:ext uri="{BB962C8B-B14F-4D97-AF65-F5344CB8AC3E}">
        <p14:creationId xmlns:p14="http://schemas.microsoft.com/office/powerpoint/2010/main" val="29831114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Tools</a:t>
            </a:r>
            <a:br>
              <a:rPr lang="en-US" dirty="0"/>
            </a:br>
            <a:br>
              <a:rPr lang="en-US" dirty="0"/>
            </a:br>
            <a:endParaRPr lang="en-US" dirty="0"/>
          </a:p>
        </p:txBody>
      </p:sp>
      <p:sp>
        <p:nvSpPr>
          <p:cNvPr id="5" name="Text Placeholder 4"/>
          <p:cNvSpPr>
            <a:spLocks noGrp="1"/>
          </p:cNvSpPr>
          <p:nvPr>
            <p:ph type="body" sz="quarter" idx="10"/>
          </p:nvPr>
        </p:nvSpPr>
        <p:spPr>
          <a:xfrm>
            <a:off x="269239" y="1189177"/>
            <a:ext cx="11653523" cy="5373843"/>
          </a:xfrm>
        </p:spPr>
        <p:txBody>
          <a:bodyPr/>
          <a:lstStyle/>
          <a:p>
            <a:r>
              <a:rPr lang="en-US" dirty="0"/>
              <a:t>Azure Tools</a:t>
            </a:r>
          </a:p>
          <a:p>
            <a:pPr lvl="1"/>
            <a:r>
              <a:rPr lang="en-US" dirty="0">
                <a:hlinkClick r:id="rId3"/>
              </a:rPr>
              <a:t>https://azure.com/tools</a:t>
            </a:r>
            <a:endParaRPr lang="en-US" dirty="0"/>
          </a:p>
          <a:p>
            <a:r>
              <a:rPr lang="en-US" dirty="0"/>
              <a:t>Storage Explorer </a:t>
            </a:r>
          </a:p>
          <a:p>
            <a:pPr lvl="1"/>
            <a:r>
              <a:rPr lang="en-US" dirty="0">
                <a:hlinkClick r:id="rId4"/>
              </a:rPr>
              <a:t>http://storageexplorer.com</a:t>
            </a:r>
            <a:endParaRPr lang="en-US" dirty="0"/>
          </a:p>
          <a:p>
            <a:r>
              <a:rPr lang="en-US" dirty="0"/>
              <a:t>Visual Studio</a:t>
            </a:r>
          </a:p>
          <a:p>
            <a:pPr lvl="1"/>
            <a:r>
              <a:rPr lang="en-US" dirty="0">
                <a:hlinkClick r:id="rId5"/>
              </a:rPr>
              <a:t>https://www.visualstudio.com/vs/azure-tools</a:t>
            </a:r>
            <a:r>
              <a:rPr lang="en-US" dirty="0"/>
              <a:t> </a:t>
            </a:r>
          </a:p>
          <a:p>
            <a:r>
              <a:rPr lang="en-US" dirty="0"/>
              <a:t>Visual Studio Code</a:t>
            </a:r>
          </a:p>
          <a:p>
            <a:pPr lvl="1"/>
            <a:r>
              <a:rPr lang="en-US" dirty="0">
                <a:hlinkClick r:id="rId6"/>
              </a:rPr>
              <a:t>https://code.visualstudio.com</a:t>
            </a:r>
            <a:r>
              <a:rPr lang="en-US" dirty="0"/>
              <a:t> </a:t>
            </a:r>
          </a:p>
          <a:p>
            <a:r>
              <a:rPr lang="en-US" dirty="0"/>
              <a:t>Azure </a:t>
            </a:r>
            <a:r>
              <a:rPr lang="en-US" dirty="0" err="1"/>
              <a:t>Powershell</a:t>
            </a:r>
            <a:endParaRPr lang="en-US" dirty="0"/>
          </a:p>
          <a:p>
            <a:pPr lvl="1"/>
            <a:r>
              <a:rPr lang="en-US" dirty="0">
                <a:hlinkClick r:id="rId7"/>
              </a:rPr>
              <a:t>http://aka.ms/webpi-azps</a:t>
            </a:r>
            <a:endParaRPr lang="en-US" dirty="0"/>
          </a:p>
          <a:p>
            <a:pPr lvl="1"/>
            <a:endParaRPr lang="en-US" dirty="0"/>
          </a:p>
        </p:txBody>
      </p:sp>
    </p:spTree>
    <p:extLst>
      <p:ext uri="{BB962C8B-B14F-4D97-AF65-F5344CB8AC3E}">
        <p14:creationId xmlns:p14="http://schemas.microsoft.com/office/powerpoint/2010/main" val="187634008"/>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303</TotalTime>
  <Words>2201</Words>
  <Application>Microsoft Office PowerPoint</Application>
  <PresentationFormat>Widescreen</PresentationFormat>
  <Paragraphs>405</Paragraphs>
  <Slides>45</Slides>
  <Notes>25</Notes>
  <HiddenSlides>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45</vt:i4>
      </vt:variant>
    </vt:vector>
  </HeadingPairs>
  <TitlesOfParts>
    <vt:vector size="55" baseType="lpstr">
      <vt:lpstr>ＭＳ Ｐゴシック</vt:lpstr>
      <vt:lpstr>Arial</vt:lpstr>
      <vt:lpstr>Calibri</vt:lpstr>
      <vt:lpstr>Consolas</vt:lpstr>
      <vt:lpstr>Segoe UI</vt:lpstr>
      <vt:lpstr>Segoe UI Light</vt:lpstr>
      <vt:lpstr>Segoe UI Semibold</vt:lpstr>
      <vt:lpstr>Wingdings</vt:lpstr>
      <vt:lpstr>WHITE TEMPLATE</vt:lpstr>
      <vt:lpstr>COLOR TEMPLATE</vt:lpstr>
      <vt:lpstr>Azure and Office 365 DevCamp – Developer Tools</vt:lpstr>
      <vt:lpstr>Agenda</vt:lpstr>
      <vt:lpstr>Developer Environment Options</vt:lpstr>
      <vt:lpstr>A Suite of Azure Developer Tools and SDKs</vt:lpstr>
      <vt:lpstr>Dev Box in the Cloud</vt:lpstr>
      <vt:lpstr>Azure DevTest Labs  </vt:lpstr>
      <vt:lpstr>Tools</vt:lpstr>
      <vt:lpstr>Tools and SDKs</vt:lpstr>
      <vt:lpstr>Azure Tools  </vt:lpstr>
      <vt:lpstr>PowerPoint Presentation</vt:lpstr>
      <vt:lpstr>Azure Command-Line Interface (CLI)</vt:lpstr>
      <vt:lpstr>Azure Storage Explorer</vt:lpstr>
      <vt:lpstr>Links and resources </vt:lpstr>
      <vt:lpstr>Visual Studio Code</vt:lpstr>
      <vt:lpstr>Office365 Developer Tools</vt:lpstr>
      <vt:lpstr>.NET + Azure</vt:lpstr>
      <vt:lpstr>.NET today</vt:lpstr>
      <vt:lpstr>Visual Studio</vt:lpstr>
      <vt:lpstr>Docker Tools for Visual Studio 2015 (Preview)</vt:lpstr>
      <vt:lpstr>Demo</vt:lpstr>
      <vt:lpstr>Java + Azure </vt:lpstr>
      <vt:lpstr>Java Dev Center – azure.com/java </vt:lpstr>
      <vt:lpstr>Java deployment in Azure</vt:lpstr>
      <vt:lpstr>Azure Toolkit for Eclipse/for IntelliJ</vt:lpstr>
      <vt:lpstr>PowerPoint Presentation</vt:lpstr>
      <vt:lpstr>PowerPoint Presentation</vt:lpstr>
      <vt:lpstr>SDKs for Java</vt:lpstr>
      <vt:lpstr>Node.js + Azure </vt:lpstr>
      <vt:lpstr>Node Dev Center – azure.com/node </vt:lpstr>
      <vt:lpstr>azure.github.io</vt:lpstr>
      <vt:lpstr>Node.js tools for Visual Studio</vt:lpstr>
      <vt:lpstr>SDKs for Node</vt:lpstr>
      <vt:lpstr>Demo</vt:lpstr>
      <vt:lpstr>CI/CD/DevOps</vt:lpstr>
      <vt:lpstr>DevOps is the union of people, process, and products to enable continuous delivery of value to our end users.</vt:lpstr>
      <vt:lpstr>Visual Studio Team Services (VSTS) / TFS</vt:lpstr>
      <vt:lpstr>Jenkins Plugins</vt:lpstr>
      <vt:lpstr>Hudson Storage plugin</vt:lpstr>
      <vt:lpstr>Developer Benefits</vt:lpstr>
      <vt:lpstr>PowerPoint Presentation</vt:lpstr>
      <vt:lpstr>Developer Subscriptions</vt:lpstr>
      <vt:lpstr>Getting Started Now</vt:lpstr>
      <vt:lpstr>Office Platform</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and Office 365 DevCamp – Developer Tools</dc:title>
  <dc:creator>Israel Vega Jr.</dc:creator>
  <cp:lastModifiedBy>Ross Sponholtz</cp:lastModifiedBy>
  <cp:revision>46</cp:revision>
  <dcterms:created xsi:type="dcterms:W3CDTF">2016-09-30T21:57:34Z</dcterms:created>
  <dcterms:modified xsi:type="dcterms:W3CDTF">2016-10-19T05:31:51Z</dcterms:modified>
</cp:coreProperties>
</file>